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2"/>
  </p:notesMasterIdLst>
  <p:sldIdLst>
    <p:sldId id="260" r:id="rId2"/>
    <p:sldId id="266" r:id="rId3"/>
    <p:sldId id="262" r:id="rId4"/>
    <p:sldId id="457" r:id="rId5"/>
    <p:sldId id="280" r:id="rId6"/>
    <p:sldId id="458" r:id="rId7"/>
    <p:sldId id="455" r:id="rId8"/>
    <p:sldId id="471" r:id="rId9"/>
    <p:sldId id="434" r:id="rId10"/>
    <p:sldId id="449" r:id="rId11"/>
    <p:sldId id="470" r:id="rId12"/>
    <p:sldId id="438" r:id="rId13"/>
    <p:sldId id="439" r:id="rId14"/>
    <p:sldId id="443" r:id="rId15"/>
    <p:sldId id="460" r:id="rId16"/>
    <p:sldId id="427" r:id="rId17"/>
    <p:sldId id="469" r:id="rId18"/>
    <p:sldId id="448" r:id="rId19"/>
    <p:sldId id="465" r:id="rId20"/>
    <p:sldId id="286" r:id="rId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0D3FB-834B-48C6-83D7-74D0596084E8}" v="141" dt="2024-09-13T01:27:19.335"/>
    <p1510:client id="{121B2801-4319-4B28-8D8F-A47625ED3C08}" v="4" dt="2024-09-12T07:48:02.069"/>
    <p1510:client id="{19ACC9AF-2C71-44A8-85FB-A687543B5FDB}" v="27" dt="2024-09-11T06:12:00.363"/>
    <p1510:client id="{23C8BE9A-7C20-4764-A113-909022975D83}" v="482" dt="2024-09-11T22:01:58.952"/>
    <p1510:client id="{425EA725-02B3-4236-A924-69694018E622}" v="1253" dt="2024-09-12T22:42:38.751"/>
    <p1510:client id="{640192C7-2EF9-4A8D-AA63-63AD6C235824}" v="194" dt="2024-09-11T06:53:29.937"/>
    <p1510:client id="{696611FB-F1A2-44E6-A496-3FAFA29213E4}" v="3" dt="2024-09-11T06:18:10.031"/>
    <p1510:client id="{A9C3A48C-5D16-410A-A294-ABE8C109270B}" v="916" dt="2024-09-12T07:37:24.25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7109B9-4310-475E-B82E-5DEA959F7269}" type="datetimeFigureOut">
              <a:rPr kumimoji="1" lang="ja-JP" altLang="en-US" smtClean="0"/>
              <a:t>2024/9/13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CA5B8B-BE4A-41A8-97A2-45053EF664C5}" type="slidenum">
              <a:rPr kumimoji="1" lang="ja-JP" altLang="en-US" smtClean="0"/>
              <a:t>‹#›</a:t>
            </a:fld>
            <a:endParaRPr kumimoji="1" lang="ja-JP" altLang="en-US"/>
          </a:p>
        </p:txBody>
      </p:sp>
    </p:spTree>
    <p:extLst>
      <p:ext uri="{BB962C8B-B14F-4D97-AF65-F5344CB8AC3E}">
        <p14:creationId xmlns:p14="http://schemas.microsoft.com/office/powerpoint/2010/main" val="10169735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3964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857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89414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endParaRPr lang="en-US"/>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03799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6807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20969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73259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3859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1892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07369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68352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42575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828290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9EBD0BC-5EB8-578E-D511-4ECF6D059F51}"/>
              </a:ext>
            </a:extLst>
          </p:cNvPr>
          <p:cNvSpPr/>
          <p:nvPr/>
        </p:nvSpPr>
        <p:spPr>
          <a:xfrm>
            <a:off x="422642" y="3037271"/>
            <a:ext cx="4151461" cy="3881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useBgFill="1">
        <p:nvSpPr>
          <p:cNvPr id="12" name="Rectangle 11">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4A1DC413-2405-12F6-0BBA-2BF2AF3EFFE6}"/>
              </a:ext>
            </a:extLst>
          </p:cNvPr>
          <p:cNvSpPr>
            <a:spLocks noGrp="1"/>
          </p:cNvSpPr>
          <p:nvPr>
            <p:ph idx="1"/>
          </p:nvPr>
        </p:nvSpPr>
        <p:spPr>
          <a:xfrm>
            <a:off x="305423" y="3192215"/>
            <a:ext cx="7445477" cy="2105544"/>
          </a:xfrm>
        </p:spPr>
        <p:txBody>
          <a:bodyPr vert="horz" lIns="91440" tIns="45720" rIns="91440" bIns="45720" rtlCol="0" anchor="t">
            <a:normAutofit/>
          </a:bodyPr>
          <a:lstStyle/>
          <a:p>
            <a:pPr marL="0" indent="0">
              <a:lnSpc>
                <a:spcPct val="100000"/>
              </a:lnSpc>
              <a:spcBef>
                <a:spcPts val="0"/>
              </a:spcBef>
              <a:buNone/>
            </a:pPr>
            <a:r>
              <a:rPr lang="ja-JP" altLang="en-US" b="1">
                <a:solidFill>
                  <a:srgbClr val="FFFFFF"/>
                </a:solidFill>
                <a:latin typeface="Calibri"/>
                <a:ea typeface="MS PGothic"/>
                <a:cs typeface="Calibri"/>
              </a:rPr>
              <a:t>➁奄美近現代の出稼ぎ・移民考</a:t>
            </a:r>
            <a:endParaRPr lang="ja-JP" altLang="en-US">
              <a:cs typeface="+mj-cs"/>
            </a:endParaRPr>
          </a:p>
        </p:txBody>
      </p:sp>
      <p:pic>
        <p:nvPicPr>
          <p:cNvPr id="5" name="コンテンツ プレースホルダー 4" descr="屋外, 建物, 男, 立つ が含まれている画像&#10;&#10;説明は自動で生成されたものです">
            <a:extLst>
              <a:ext uri="{FF2B5EF4-FFF2-40B4-BE49-F238E27FC236}">
                <a16:creationId xmlns:a16="http://schemas.microsoft.com/office/drawing/2014/main" id="{56817DEF-756C-9B9D-3434-8738F524D64E}"/>
              </a:ext>
            </a:extLst>
          </p:cNvPr>
          <p:cNvPicPr>
            <a:picLocks noChangeAspect="1"/>
          </p:cNvPicPr>
          <p:nvPr/>
        </p:nvPicPr>
        <p:blipFill rotWithShape="1">
          <a:blip r:embed="rId2"/>
          <a:srcRect t="6513" b="10805"/>
          <a:stretch/>
        </p:blipFill>
        <p:spPr>
          <a:xfrm>
            <a:off x="4414967" y="1"/>
            <a:ext cx="5222723" cy="6862666"/>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3" name="スライド番号プレースホルダー 2">
            <a:extLst>
              <a:ext uri="{FF2B5EF4-FFF2-40B4-BE49-F238E27FC236}">
                <a16:creationId xmlns:a16="http://schemas.microsoft.com/office/drawing/2014/main" id="{3F2A105F-A197-E859-9759-905E870B3A57}"/>
              </a:ext>
            </a:extLst>
          </p:cNvPr>
          <p:cNvSpPr>
            <a:spLocks noGrp="1"/>
          </p:cNvSpPr>
          <p:nvPr>
            <p:ph type="sldNum" sz="quarter" idx="12"/>
          </p:nvPr>
        </p:nvSpPr>
        <p:spPr>
          <a:xfrm>
            <a:off x="6457950" y="6356350"/>
            <a:ext cx="2057400" cy="365125"/>
          </a:xfrm>
        </p:spPr>
        <p:txBody>
          <a:bodyPr>
            <a:normAutofit/>
          </a:bodyPr>
          <a:lstStyle/>
          <a:p>
            <a:pPr>
              <a:spcAft>
                <a:spcPts val="600"/>
              </a:spcAft>
            </a:pPr>
            <a:fld id="{42BBD2BA-68D2-4C35-B466-9D39046D0D91}" type="slidenum">
              <a:rPr kumimoji="1" lang="ja-JP" altLang="en-US" sz="900">
                <a:solidFill>
                  <a:srgbClr val="FFFFFF"/>
                </a:solidFill>
              </a:rPr>
              <a:pPr>
                <a:spcAft>
                  <a:spcPts val="600"/>
                </a:spcAft>
              </a:pPr>
              <a:t>1</a:t>
            </a:fld>
            <a:endParaRPr kumimoji="1" lang="ja-JP" altLang="en-US" sz="900">
              <a:solidFill>
                <a:srgbClr val="FFFFFF"/>
              </a:solidFill>
            </a:endParaRPr>
          </a:p>
        </p:txBody>
      </p:sp>
      <p:sp>
        <p:nvSpPr>
          <p:cNvPr id="4" name="タイトル 3">
            <a:extLst>
              <a:ext uri="{FF2B5EF4-FFF2-40B4-BE49-F238E27FC236}">
                <a16:creationId xmlns:a16="http://schemas.microsoft.com/office/drawing/2014/main" id="{7A7F5EDE-9978-40E8-1538-609850940410}"/>
              </a:ext>
            </a:extLst>
          </p:cNvPr>
          <p:cNvSpPr>
            <a:spLocks noGrp="1"/>
          </p:cNvSpPr>
          <p:nvPr>
            <p:ph type="title"/>
          </p:nvPr>
        </p:nvSpPr>
        <p:spPr>
          <a:xfrm>
            <a:off x="-27280" y="1146220"/>
            <a:ext cx="6023800" cy="1717205"/>
          </a:xfrm>
        </p:spPr>
        <p:txBody>
          <a:bodyPr>
            <a:normAutofit fontScale="90000"/>
          </a:bodyPr>
          <a:lstStyle/>
          <a:p>
            <a:pPr>
              <a:lnSpc>
                <a:spcPct val="100000"/>
              </a:lnSpc>
              <a:spcBef>
                <a:spcPts val="0"/>
              </a:spcBef>
            </a:pPr>
            <a:r>
              <a:rPr lang="ja-JP" sz="6000" i="1">
                <a:solidFill>
                  <a:srgbClr val="002060"/>
                </a:solidFill>
                <a:latin typeface="MS PGothic"/>
                <a:ea typeface="MS PGothic"/>
              </a:rPr>
              <a:t>〝</a:t>
            </a:r>
            <a:r>
              <a:rPr lang="ja-JP" sz="7200" i="1">
                <a:solidFill>
                  <a:srgbClr val="002060"/>
                </a:solidFill>
                <a:latin typeface="MS PGothic"/>
                <a:ea typeface="MS PGothic"/>
              </a:rPr>
              <a:t>苦潮世〟へ</a:t>
            </a:r>
            <a:endParaRPr lang="en-US" altLang="ja-JP" sz="7200">
              <a:solidFill>
                <a:srgbClr val="002060"/>
              </a:solidFill>
              <a:latin typeface="MS PGothic"/>
              <a:ea typeface="Meiryo UI"/>
            </a:endParaRPr>
          </a:p>
          <a:p>
            <a:pPr>
              <a:lnSpc>
                <a:spcPct val="100000"/>
              </a:lnSpc>
              <a:spcBef>
                <a:spcPts val="0"/>
              </a:spcBef>
            </a:pPr>
            <a:r>
              <a:rPr lang="ja-JP" sz="7200" i="1">
                <a:solidFill>
                  <a:srgbClr val="002060"/>
                </a:solidFill>
                <a:latin typeface="MS PGothic"/>
                <a:ea typeface="MS PGothic"/>
              </a:rPr>
              <a:t>　の旅路</a:t>
            </a:r>
            <a:endParaRPr lang="ja-JP" sz="7200">
              <a:solidFill>
                <a:srgbClr val="002060"/>
              </a:solidFill>
              <a:ea typeface="游ゴシック Light"/>
              <a:cs typeface="Calibri Light"/>
            </a:endParaRPr>
          </a:p>
        </p:txBody>
      </p:sp>
      <p:sp>
        <p:nvSpPr>
          <p:cNvPr id="2" name="テキスト ボックス 1">
            <a:extLst>
              <a:ext uri="{FF2B5EF4-FFF2-40B4-BE49-F238E27FC236}">
                <a16:creationId xmlns:a16="http://schemas.microsoft.com/office/drawing/2014/main" id="{415AF12A-165F-0914-A602-7DD030C6D59D}"/>
              </a:ext>
            </a:extLst>
          </p:cNvPr>
          <p:cNvSpPr txBox="1"/>
          <p:nvPr/>
        </p:nvSpPr>
        <p:spPr>
          <a:xfrm>
            <a:off x="423930" y="3040208"/>
            <a:ext cx="4781421" cy="400110"/>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a:solidFill>
                  <a:schemeClr val="bg1"/>
                </a:solidFill>
                <a:latin typeface="ＤＦ平成ゴシック体W5"/>
                <a:ea typeface="游ゴシック"/>
              </a:rPr>
              <a:t>　　</a:t>
            </a:r>
            <a:r>
              <a:rPr lang="ja-JP" sz="2000" b="1">
                <a:solidFill>
                  <a:schemeClr val="bg1"/>
                </a:solidFill>
                <a:latin typeface="ＤＦ平成ゴシック体W5"/>
                <a:ea typeface="游ゴシック"/>
              </a:rPr>
              <a:t>奄美近現代の出稼ぎ・移民考</a:t>
            </a:r>
            <a:r>
              <a:rPr lang="ja-JP" altLang="en-US" sz="2000" b="1">
                <a:solidFill>
                  <a:schemeClr val="bg1"/>
                </a:solidFill>
                <a:latin typeface="ＤＦ平成ゴシック体W5"/>
                <a:ea typeface="游ゴシック"/>
              </a:rPr>
              <a:t>③</a:t>
            </a:r>
            <a:endParaRPr lang="ja-JP" altLang="en-US" sz="2000" b="1">
              <a:solidFill>
                <a:schemeClr val="bg1"/>
              </a:solidFill>
              <a:latin typeface="ＤＦ平成ゴシック体W5"/>
              <a:ea typeface="游ゴシック"/>
              <a:cs typeface="Calibri"/>
            </a:endParaRPr>
          </a:p>
        </p:txBody>
      </p:sp>
      <p:sp>
        <p:nvSpPr>
          <p:cNvPr id="7" name="テキスト ボックス 6">
            <a:extLst>
              <a:ext uri="{FF2B5EF4-FFF2-40B4-BE49-F238E27FC236}">
                <a16:creationId xmlns:a16="http://schemas.microsoft.com/office/drawing/2014/main" id="{CE4D009E-7ACF-D64D-F821-382EB20942D7}"/>
              </a:ext>
            </a:extLst>
          </p:cNvPr>
          <p:cNvSpPr txBox="1"/>
          <p:nvPr/>
        </p:nvSpPr>
        <p:spPr>
          <a:xfrm>
            <a:off x="426383" y="6207938"/>
            <a:ext cx="3727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b="1">
                <a:ea typeface="游ゴシック"/>
                <a:cs typeface="Calibri"/>
              </a:rPr>
              <a:t>大阪労働学校アソシエ　2024・9・28</a:t>
            </a:r>
            <a:endParaRPr lang="ja-JP" altLang="en-US" sz="1600" b="1">
              <a:ea typeface="游ゴシック" panose="020B0400000000000000" pitchFamily="34" charset="-128"/>
              <a:cs typeface="Calibri"/>
            </a:endParaRPr>
          </a:p>
        </p:txBody>
      </p:sp>
    </p:spTree>
    <p:extLst>
      <p:ext uri="{BB962C8B-B14F-4D97-AF65-F5344CB8AC3E}">
        <p14:creationId xmlns:p14="http://schemas.microsoft.com/office/powerpoint/2010/main" val="951978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D0E1556-F16C-E144-81C7-FFB32FCEDF5C}"/>
              </a:ext>
            </a:extLst>
          </p:cNvPr>
          <p:cNvSpPr/>
          <p:nvPr/>
        </p:nvSpPr>
        <p:spPr>
          <a:xfrm>
            <a:off x="3810648" y="1430722"/>
            <a:ext cx="4953000" cy="4800600"/>
          </a:xfrm>
          <a:prstGeom prst="rec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wrap="square" lIns="91440" tIns="45720" rIns="91440" bIns="45720" anchor="t">
            <a:spAutoFit/>
          </a:bodyPr>
          <a:lstStyle/>
          <a:p>
            <a:pPr>
              <a:defRPr/>
            </a:pPr>
            <a:r>
              <a:rPr lang="ja-JP" altLang="en-US" b="1" dirty="0">
                <a:solidFill>
                  <a:schemeClr val="tx1"/>
                </a:solidFill>
                <a:latin typeface="ＤＦ平成明朝体W7" panose="02020709000000000000" pitchFamily="17" charset="-128"/>
                <a:ea typeface="ＤＦ平成明朝体W7"/>
              </a:rPr>
              <a:t>　</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明治</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24</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年、大島郡</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274</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村連合による村費補助で大坂商船の朝日丸</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(300㌧)</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が月</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1</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回各島間を結んで定期航海、関西航路に接続し鹿児島、関西との往来が可能になった。</a:t>
            </a:r>
          </a:p>
          <a:p>
            <a:pPr>
              <a:defRPr/>
            </a:pP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　これ以降、一般島民の出身地の島⇒名瀬⇒本土への人口移動が始まり、明治末から</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日本のマンチェスター</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に変貌した阪神の繊維・重工業地帯へ、赤貧層が糧口を求めて出稼ぎに渡り、名瀬で一時滞留後、すぐに本土へ渡る流れが加速した。</a:t>
            </a:r>
          </a:p>
          <a:p>
            <a:pPr>
              <a:defRPr/>
            </a:pP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徳之島町誌</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には「</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昭和恐慌が始まると</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農地の少ない農民や運転資金の少ない人たちは、わずかな農地や家具を売り払って、京阪神の工業地帯へ出稼ぎに行った」と記している。そのピーク、昭和</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2</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年の大島郡寄出人口 </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外国を含む</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では転出者</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4</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万人を超え、人口比で亀津</a:t>
            </a:r>
            <a:r>
              <a:rPr lang="en-US" altLang="ja-JP" b="1" dirty="0">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58.4%</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AR P丸ゴシック体M"/>
              </a:rPr>
              <a:t>が際立ってい</a:t>
            </a:r>
            <a:r>
              <a:rPr lang="ja-JP" altLang="en-US" b="1">
                <a:solidFill>
                  <a:schemeClr val="tx1"/>
                </a:solidFill>
                <a:effectLst>
                  <a:outerShdw blurRad="38100" dist="38100" dir="2700000" algn="tl">
                    <a:srgbClr val="000000">
                      <a:alpha val="43137"/>
                    </a:srgbClr>
                  </a:outerShdw>
                </a:effectLst>
                <a:latin typeface="ＤＦ平成明朝体W7" panose="02020709000000000000" pitchFamily="17" charset="-128"/>
                <a:ea typeface="ＤＦ平成明朝体W7"/>
              </a:rPr>
              <a:t>る。</a:t>
            </a:r>
          </a:p>
        </p:txBody>
      </p:sp>
      <p:sp>
        <p:nvSpPr>
          <p:cNvPr id="3" name="正方形/長方形 2">
            <a:extLst>
              <a:ext uri="{FF2B5EF4-FFF2-40B4-BE49-F238E27FC236}">
                <a16:creationId xmlns:a16="http://schemas.microsoft.com/office/drawing/2014/main" id="{872FB93D-C797-7903-4C7B-5E2AEDA85783}"/>
              </a:ext>
            </a:extLst>
          </p:cNvPr>
          <p:cNvSpPr/>
          <p:nvPr/>
        </p:nvSpPr>
        <p:spPr>
          <a:xfrm>
            <a:off x="349750" y="3625057"/>
            <a:ext cx="3153455" cy="2308324"/>
          </a:xfrm>
          <a:prstGeom prst="rect">
            <a:avLst/>
          </a:prstGeom>
          <a:ln>
            <a:solidFill>
              <a:srgbClr val="F95A3F"/>
            </a:solid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ja-JP" altLang="en-US" sz="1400" b="1">
                <a:solidFill>
                  <a:srgbClr val="000000"/>
                </a:solidFill>
                <a:latin typeface="AR P丸ゴシック体M" pitchFamily="50" charset="-128"/>
                <a:ea typeface="AR P丸ゴシック体M" pitchFamily="50" charset="-128"/>
              </a:rPr>
              <a:t>　　　</a:t>
            </a:r>
            <a:r>
              <a:rPr lang="ja-JP" altLang="en-US">
                <a:solidFill>
                  <a:srgbClr val="C00000"/>
                </a:solidFill>
                <a:latin typeface="AR P明朝体U" panose="02020A00000000000000" pitchFamily="18" charset="-128"/>
                <a:ea typeface="AR P明朝体U" panose="02020A00000000000000" pitchFamily="18" charset="-128"/>
              </a:rPr>
              <a:t>離郷者の心境</a:t>
            </a:r>
            <a:endParaRPr lang="en-US" altLang="ja-JP">
              <a:solidFill>
                <a:srgbClr val="C00000"/>
              </a:solidFill>
              <a:latin typeface="AR P明朝体U" panose="02020A00000000000000" pitchFamily="18" charset="-128"/>
              <a:ea typeface="AR P明朝体U" panose="02020A00000000000000" pitchFamily="18" charset="-128"/>
            </a:endParaRPr>
          </a:p>
          <a:p>
            <a:pPr>
              <a:defRPr/>
            </a:pPr>
            <a:r>
              <a:rPr lang="ja-JP" altLang="en-US" sz="1400" b="1">
                <a:solidFill>
                  <a:srgbClr val="000000"/>
                </a:solidFill>
                <a:latin typeface="AR P丸ゴシック体M" pitchFamily="50" charset="-128"/>
                <a:ea typeface="AR P丸ゴシック体M" pitchFamily="50" charset="-128"/>
              </a:rPr>
              <a:t>「故郷には傾いた家と、幾段幾畝の畑と、永い苦闘の思い出とがある。しかし、家も畑も売り払った。家財残らず人手に渡して了った。父と祖父と曾祖父と、三つで死んだ子供と、四基の墓に思いっきりの供え物を捧げてお別れをして来たではないか」</a:t>
            </a:r>
            <a:r>
              <a:rPr lang="en-US" altLang="ja-JP" sz="1400" b="1">
                <a:solidFill>
                  <a:srgbClr val="000000"/>
                </a:solidFill>
                <a:latin typeface="AR P丸ゴシック体M" pitchFamily="50" charset="-128"/>
                <a:ea typeface="AR P丸ゴシック体M" pitchFamily="50" charset="-128"/>
              </a:rPr>
              <a:t>(</a:t>
            </a:r>
            <a:r>
              <a:rPr lang="ja-JP" altLang="en-US" sz="1400" b="1">
                <a:solidFill>
                  <a:srgbClr val="000000"/>
                </a:solidFill>
                <a:latin typeface="AR P丸ゴシック体M" pitchFamily="50" charset="-128"/>
                <a:ea typeface="AR P丸ゴシック体M" pitchFamily="50" charset="-128"/>
              </a:rPr>
              <a:t>ブラジル移民の体験を描いた石川達三</a:t>
            </a:r>
            <a:r>
              <a:rPr lang="en-US" altLang="ja-JP" sz="1400" b="1">
                <a:solidFill>
                  <a:srgbClr val="000000"/>
                </a:solidFill>
                <a:latin typeface="AR P丸ゴシック体M" pitchFamily="50" charset="-128"/>
                <a:ea typeface="AR P丸ゴシック体M" pitchFamily="50" charset="-128"/>
              </a:rPr>
              <a:t>『</a:t>
            </a:r>
            <a:r>
              <a:rPr lang="ja-JP" altLang="en-US" sz="1400" b="1">
                <a:solidFill>
                  <a:srgbClr val="000000"/>
                </a:solidFill>
                <a:latin typeface="AR P丸ゴシック体M" pitchFamily="50" charset="-128"/>
                <a:ea typeface="AR P丸ゴシック体M" pitchFamily="50" charset="-128"/>
              </a:rPr>
              <a:t>蒼氓</a:t>
            </a:r>
            <a:r>
              <a:rPr lang="en-US" altLang="ja-JP" sz="1400" b="1">
                <a:solidFill>
                  <a:srgbClr val="000000"/>
                </a:solidFill>
                <a:latin typeface="AR P丸ゴシック体M" pitchFamily="50" charset="-128"/>
                <a:ea typeface="AR P丸ゴシック体M" pitchFamily="50" charset="-128"/>
              </a:rPr>
              <a:t>』</a:t>
            </a:r>
            <a:r>
              <a:rPr lang="ja-JP" altLang="en-US" sz="1400" b="1">
                <a:solidFill>
                  <a:srgbClr val="000000"/>
                </a:solidFill>
                <a:latin typeface="AR P丸ゴシック体M" pitchFamily="50" charset="-128"/>
                <a:ea typeface="AR P丸ゴシック体M" pitchFamily="50" charset="-128"/>
              </a:rPr>
              <a:t>から</a:t>
            </a:r>
            <a:r>
              <a:rPr lang="en-US" altLang="ja-JP" sz="1400" b="1">
                <a:solidFill>
                  <a:srgbClr val="000000"/>
                </a:solidFill>
                <a:latin typeface="AR P丸ゴシック体M" pitchFamily="50" charset="-128"/>
                <a:ea typeface="AR P丸ゴシック体M" pitchFamily="50" charset="-128"/>
              </a:rPr>
              <a:t>)</a:t>
            </a:r>
            <a:endParaRPr lang="ja-JP" altLang="ja-JP" sz="1400" b="1">
              <a:solidFill>
                <a:srgbClr val="000000"/>
              </a:solidFill>
              <a:latin typeface="AR P丸ゴシック体M" pitchFamily="50" charset="-128"/>
              <a:ea typeface="AR P丸ゴシック体M" pitchFamily="50" charset="-128"/>
            </a:endParaRPr>
          </a:p>
        </p:txBody>
      </p:sp>
      <p:graphicFrame>
        <p:nvGraphicFramePr>
          <p:cNvPr id="5" name="表 4">
            <a:extLst>
              <a:ext uri="{FF2B5EF4-FFF2-40B4-BE49-F238E27FC236}">
                <a16:creationId xmlns:a16="http://schemas.microsoft.com/office/drawing/2014/main" id="{D4A9730E-6978-9B7D-FDF2-EEA7B9861C35}"/>
              </a:ext>
            </a:extLst>
          </p:cNvPr>
          <p:cNvGraphicFramePr>
            <a:graphicFrameLocks noGrp="1"/>
          </p:cNvGraphicFramePr>
          <p:nvPr>
            <p:extLst>
              <p:ext uri="{D42A27DB-BD31-4B8C-83A1-F6EECF244321}">
                <p14:modId xmlns:p14="http://schemas.microsoft.com/office/powerpoint/2010/main" val="1146400641"/>
              </p:ext>
            </p:extLst>
          </p:nvPr>
        </p:nvGraphicFramePr>
        <p:xfrm>
          <a:off x="714374" y="1883351"/>
          <a:ext cx="2605222" cy="1547648"/>
        </p:xfrm>
        <a:graphic>
          <a:graphicData uri="http://schemas.openxmlformats.org/drawingml/2006/table">
            <a:tbl>
              <a:tblPr firstRow="1" firstCol="1" bandRow="1">
                <a:tableStyleId>{5C22544A-7EE6-4342-B048-85BDC9FD1C3A}</a:tableStyleId>
              </a:tblPr>
              <a:tblGrid>
                <a:gridCol w="1454523">
                  <a:extLst>
                    <a:ext uri="{9D8B030D-6E8A-4147-A177-3AD203B41FA5}">
                      <a16:colId xmlns:a16="http://schemas.microsoft.com/office/drawing/2014/main" val="20000"/>
                    </a:ext>
                  </a:extLst>
                </a:gridCol>
                <a:gridCol w="1150699">
                  <a:extLst>
                    <a:ext uri="{9D8B030D-6E8A-4147-A177-3AD203B41FA5}">
                      <a16:colId xmlns:a16="http://schemas.microsoft.com/office/drawing/2014/main" val="20001"/>
                    </a:ext>
                  </a:extLst>
                </a:gridCol>
              </a:tblGrid>
              <a:tr h="386912">
                <a:tc>
                  <a:txBody>
                    <a:bodyPr/>
                    <a:lstStyle/>
                    <a:p>
                      <a:pPr algn="just">
                        <a:spcAft>
                          <a:spcPts val="400"/>
                        </a:spcAft>
                      </a:pPr>
                      <a:r>
                        <a:rPr lang="en-US" sz="1600" b="0" kern="0" dirty="0">
                          <a:solidFill>
                            <a:schemeClr val="tx1"/>
                          </a:solidFill>
                          <a:effectLst/>
                          <a:latin typeface="AR P丸ゴシック体E" panose="020F0900000000000000" pitchFamily="50" charset="-128"/>
                          <a:ea typeface="AR P丸ゴシック体E"/>
                        </a:rPr>
                        <a:t>1900</a:t>
                      </a:r>
                      <a:r>
                        <a:rPr lang="ja-JP" sz="1600" b="0" kern="0">
                          <a:solidFill>
                            <a:schemeClr val="tx1"/>
                          </a:solidFill>
                          <a:effectLst/>
                          <a:latin typeface="AR P丸ゴシック体E" panose="020F0900000000000000" pitchFamily="50" charset="-128"/>
                          <a:ea typeface="AR P丸ゴシック体E"/>
                        </a:rPr>
                        <a:t>年</a:t>
                      </a:r>
                      <a:endParaRPr lang="ja-JP" sz="1600" b="0" kern="100">
                        <a:solidFill>
                          <a:schemeClr val="tx1"/>
                        </a:solidFill>
                        <a:effectLst/>
                        <a:latin typeface="AR P丸ゴシック体E" panose="020F0900000000000000" pitchFamily="50" charset="-128"/>
                        <a:ea typeface="AR P丸ゴシック体E"/>
                        <a:cs typeface="Times New Roman"/>
                      </a:endParaRPr>
                    </a:p>
                  </a:txBody>
                  <a:tcPr marL="68580" marR="68580" marT="0" marB="0">
                    <a:solidFill>
                      <a:schemeClr val="accent1">
                        <a:lumMod val="40000"/>
                        <a:lumOff val="60000"/>
                      </a:schemeClr>
                    </a:solidFill>
                  </a:tcPr>
                </a:tc>
                <a:tc>
                  <a:txBody>
                    <a:bodyPr/>
                    <a:lstStyle/>
                    <a:p>
                      <a:pPr indent="139700" algn="just">
                        <a:spcAft>
                          <a:spcPts val="400"/>
                        </a:spcAft>
                      </a:pPr>
                      <a:r>
                        <a:rPr lang="en-US" sz="1600" b="0" kern="0" dirty="0">
                          <a:solidFill>
                            <a:schemeClr val="tx1"/>
                          </a:solidFill>
                          <a:effectLst/>
                          <a:latin typeface="AR P丸ゴシック体E" panose="020F0900000000000000" pitchFamily="50" charset="-128"/>
                          <a:ea typeface="AR P丸ゴシック体E"/>
                        </a:rPr>
                        <a:t>1,203</a:t>
                      </a:r>
                      <a:r>
                        <a:rPr lang="ja-JP" sz="1600" b="0" kern="0">
                          <a:solidFill>
                            <a:schemeClr val="tx1"/>
                          </a:solidFill>
                          <a:effectLst/>
                          <a:latin typeface="AR P丸ゴシック体E" panose="020F0900000000000000" pitchFamily="50" charset="-128"/>
                          <a:ea typeface="AR P丸ゴシック体E"/>
                        </a:rPr>
                        <a:t>人</a:t>
                      </a:r>
                      <a:endParaRPr lang="ja-JP" sz="1600" b="0" kern="100">
                        <a:solidFill>
                          <a:schemeClr val="tx1"/>
                        </a:solidFill>
                        <a:effectLst/>
                        <a:latin typeface="AR P丸ゴシック体E" panose="020F0900000000000000" pitchFamily="50" charset="-128"/>
                        <a:ea typeface="AR P丸ゴシック体E"/>
                        <a:cs typeface="Times New Roman"/>
                      </a:endParaRPr>
                    </a:p>
                  </a:txBody>
                  <a:tcPr marL="68580" marR="68580" marT="0" marB="0">
                    <a:solidFill>
                      <a:schemeClr val="bg1">
                        <a:lumMod val="85000"/>
                      </a:schemeClr>
                    </a:solidFill>
                  </a:tcPr>
                </a:tc>
                <a:extLst>
                  <a:ext uri="{0D108BD9-81ED-4DB2-BD59-A6C34878D82A}">
                    <a16:rowId xmlns:a16="http://schemas.microsoft.com/office/drawing/2014/main" val="10000"/>
                  </a:ext>
                </a:extLst>
              </a:tr>
              <a:tr h="386912">
                <a:tc>
                  <a:txBody>
                    <a:bodyPr/>
                    <a:lstStyle/>
                    <a:p>
                      <a:pPr algn="just">
                        <a:spcAft>
                          <a:spcPts val="400"/>
                        </a:spcAft>
                      </a:pPr>
                      <a:r>
                        <a:rPr lang="en-US" sz="1600" b="0" kern="0" dirty="0">
                          <a:solidFill>
                            <a:schemeClr val="tx1"/>
                          </a:solidFill>
                          <a:effectLst/>
                          <a:latin typeface="AR P丸ゴシック体E" panose="020F0900000000000000" pitchFamily="50" charset="-128"/>
                          <a:ea typeface="AR P丸ゴシック体E"/>
                        </a:rPr>
                        <a:t>1910  ( M43)</a:t>
                      </a:r>
                      <a:endParaRPr lang="ja-JP" sz="1600" b="0" kern="100" dirty="0">
                        <a:solidFill>
                          <a:schemeClr val="tx1"/>
                        </a:solidFill>
                        <a:effectLst/>
                        <a:latin typeface="AR P丸ゴシック体E" panose="020F0900000000000000" pitchFamily="50" charset="-128"/>
                        <a:ea typeface="AR P丸ゴシック体E"/>
                        <a:cs typeface="Times New Roman"/>
                      </a:endParaRPr>
                    </a:p>
                  </a:txBody>
                  <a:tcPr marL="68580" marR="68580" marT="0" marB="0">
                    <a:solidFill>
                      <a:schemeClr val="accent1">
                        <a:lumMod val="40000"/>
                        <a:lumOff val="60000"/>
                      </a:schemeClr>
                    </a:solidFill>
                  </a:tcPr>
                </a:tc>
                <a:tc>
                  <a:txBody>
                    <a:bodyPr/>
                    <a:lstStyle/>
                    <a:p>
                      <a:pPr indent="139700" algn="just">
                        <a:spcAft>
                          <a:spcPts val="400"/>
                        </a:spcAft>
                      </a:pPr>
                      <a:r>
                        <a:rPr lang="en-US" sz="1600" kern="0" dirty="0">
                          <a:effectLst/>
                          <a:latin typeface="AR P丸ゴシック体E" panose="020F0900000000000000" pitchFamily="50" charset="-128"/>
                          <a:ea typeface="AR P丸ゴシック体E"/>
                        </a:rPr>
                        <a:t> 5,221</a:t>
                      </a:r>
                      <a:endParaRPr lang="ja-JP" sz="1600" kern="100" dirty="0">
                        <a:effectLst/>
                        <a:latin typeface="AR P丸ゴシック体E" panose="020F0900000000000000" pitchFamily="50" charset="-128"/>
                        <a:ea typeface="AR P丸ゴシック体E"/>
                        <a:cs typeface="Times New Roman"/>
                      </a:endParaRPr>
                    </a:p>
                  </a:txBody>
                  <a:tcPr marL="68580" marR="68580" marT="0" marB="0">
                    <a:solidFill>
                      <a:schemeClr val="bg1">
                        <a:lumMod val="85000"/>
                      </a:schemeClr>
                    </a:solidFill>
                  </a:tcPr>
                </a:tc>
                <a:extLst>
                  <a:ext uri="{0D108BD9-81ED-4DB2-BD59-A6C34878D82A}">
                    <a16:rowId xmlns:a16="http://schemas.microsoft.com/office/drawing/2014/main" val="10001"/>
                  </a:ext>
                </a:extLst>
              </a:tr>
              <a:tr h="386912">
                <a:tc>
                  <a:txBody>
                    <a:bodyPr/>
                    <a:lstStyle/>
                    <a:p>
                      <a:pPr algn="just">
                        <a:spcAft>
                          <a:spcPts val="400"/>
                        </a:spcAft>
                      </a:pPr>
                      <a:r>
                        <a:rPr lang="en-US" sz="1600" b="0" kern="0" dirty="0">
                          <a:solidFill>
                            <a:schemeClr val="tx1"/>
                          </a:solidFill>
                          <a:effectLst/>
                          <a:latin typeface="AR P丸ゴシック体E" panose="020F0900000000000000" pitchFamily="50" charset="-128"/>
                          <a:ea typeface="AR P丸ゴシック体E"/>
                        </a:rPr>
                        <a:t>1920   (</a:t>
                      </a:r>
                      <a:r>
                        <a:rPr lang="ja-JP" sz="1600" b="0" kern="0">
                          <a:solidFill>
                            <a:schemeClr val="tx1"/>
                          </a:solidFill>
                          <a:effectLst/>
                          <a:latin typeface="AR P丸ゴシック体E" panose="020F0900000000000000" pitchFamily="50" charset="-128"/>
                          <a:ea typeface="AR P丸ゴシック体E"/>
                        </a:rPr>
                        <a:t>Ｔ</a:t>
                      </a:r>
                      <a:r>
                        <a:rPr lang="en-US" sz="1600" b="0" kern="0" dirty="0">
                          <a:solidFill>
                            <a:schemeClr val="tx1"/>
                          </a:solidFill>
                          <a:effectLst/>
                          <a:latin typeface="AR P丸ゴシック体E" panose="020F0900000000000000" pitchFamily="50" charset="-128"/>
                          <a:ea typeface="AR P丸ゴシック体E"/>
                        </a:rPr>
                        <a:t>9)</a:t>
                      </a:r>
                      <a:endParaRPr lang="ja-JP" sz="1600" b="0" kern="100" dirty="0">
                        <a:solidFill>
                          <a:schemeClr val="tx1"/>
                        </a:solidFill>
                        <a:effectLst/>
                        <a:latin typeface="AR P丸ゴシック体E" panose="020F0900000000000000" pitchFamily="50" charset="-128"/>
                        <a:ea typeface="AR P丸ゴシック体E"/>
                        <a:cs typeface="Times New Roman"/>
                      </a:endParaRPr>
                    </a:p>
                  </a:txBody>
                  <a:tcPr marL="68580" marR="68580" marT="0" marB="0">
                    <a:solidFill>
                      <a:schemeClr val="accent1">
                        <a:lumMod val="40000"/>
                        <a:lumOff val="60000"/>
                      </a:schemeClr>
                    </a:solidFill>
                  </a:tcPr>
                </a:tc>
                <a:tc>
                  <a:txBody>
                    <a:bodyPr/>
                    <a:lstStyle/>
                    <a:p>
                      <a:pPr indent="139700" algn="just">
                        <a:spcAft>
                          <a:spcPts val="400"/>
                        </a:spcAft>
                      </a:pPr>
                      <a:r>
                        <a:rPr lang="en-US" sz="1600" kern="0" dirty="0">
                          <a:effectLst/>
                          <a:latin typeface="AR P丸ゴシック体E" panose="020F0900000000000000" pitchFamily="50" charset="-128"/>
                          <a:ea typeface="AR P丸ゴシック体E"/>
                        </a:rPr>
                        <a:t>20,869</a:t>
                      </a:r>
                      <a:endParaRPr lang="ja-JP" sz="1600" kern="100" dirty="0">
                        <a:effectLst/>
                        <a:latin typeface="AR P丸ゴシック体E" panose="020F0900000000000000" pitchFamily="50" charset="-128"/>
                        <a:ea typeface="AR P丸ゴシック体E"/>
                        <a:cs typeface="Times New Roman"/>
                      </a:endParaRPr>
                    </a:p>
                  </a:txBody>
                  <a:tcPr marL="68580" marR="68580" marT="0" marB="0">
                    <a:solidFill>
                      <a:schemeClr val="bg1">
                        <a:lumMod val="85000"/>
                      </a:schemeClr>
                    </a:solidFill>
                  </a:tcPr>
                </a:tc>
                <a:extLst>
                  <a:ext uri="{0D108BD9-81ED-4DB2-BD59-A6C34878D82A}">
                    <a16:rowId xmlns:a16="http://schemas.microsoft.com/office/drawing/2014/main" val="10002"/>
                  </a:ext>
                </a:extLst>
              </a:tr>
              <a:tr h="386912">
                <a:tc>
                  <a:txBody>
                    <a:bodyPr/>
                    <a:lstStyle/>
                    <a:p>
                      <a:pPr algn="just">
                        <a:spcAft>
                          <a:spcPts val="400"/>
                        </a:spcAft>
                      </a:pPr>
                      <a:r>
                        <a:rPr lang="en-US" sz="1600" b="0" kern="0" dirty="0">
                          <a:solidFill>
                            <a:schemeClr val="tx1"/>
                          </a:solidFill>
                          <a:effectLst/>
                          <a:latin typeface="AR P丸ゴシック体E" panose="020F0900000000000000" pitchFamily="50" charset="-128"/>
                          <a:ea typeface="AR P丸ゴシック体E"/>
                        </a:rPr>
                        <a:t>1927   (S2)</a:t>
                      </a:r>
                      <a:endParaRPr lang="ja-JP" sz="1600" b="0" kern="100" dirty="0">
                        <a:solidFill>
                          <a:schemeClr val="tx1"/>
                        </a:solidFill>
                        <a:effectLst/>
                        <a:latin typeface="AR P丸ゴシック体E" panose="020F0900000000000000" pitchFamily="50" charset="-128"/>
                        <a:ea typeface="AR P丸ゴシック体E"/>
                        <a:cs typeface="Times New Roman"/>
                      </a:endParaRPr>
                    </a:p>
                  </a:txBody>
                  <a:tcPr marL="68580" marR="68580" marT="0" marB="0">
                    <a:solidFill>
                      <a:schemeClr val="accent5">
                        <a:lumMod val="40000"/>
                        <a:lumOff val="60000"/>
                      </a:schemeClr>
                    </a:solidFill>
                  </a:tcPr>
                </a:tc>
                <a:tc>
                  <a:txBody>
                    <a:bodyPr/>
                    <a:lstStyle/>
                    <a:p>
                      <a:pPr indent="139700" algn="just">
                        <a:spcAft>
                          <a:spcPts val="400"/>
                        </a:spcAft>
                      </a:pPr>
                      <a:r>
                        <a:rPr lang="en-US" sz="1600" kern="0" dirty="0">
                          <a:effectLst/>
                          <a:latin typeface="AR P丸ゴシック体E" panose="020F0900000000000000" pitchFamily="50" charset="-128"/>
                          <a:ea typeface="AR P丸ゴシック体E"/>
                        </a:rPr>
                        <a:t>56,109</a:t>
                      </a:r>
                      <a:endParaRPr lang="ja-JP" sz="1600" kern="100" dirty="0">
                        <a:effectLst/>
                        <a:latin typeface="AR P丸ゴシック体E" panose="020F0900000000000000" pitchFamily="50" charset="-128"/>
                        <a:ea typeface="AR P丸ゴシック体E"/>
                        <a:cs typeface="Times New Roman"/>
                      </a:endParaRPr>
                    </a:p>
                  </a:txBody>
                  <a:tcPr marL="68580" marR="68580" marT="0" marB="0">
                    <a:solidFill>
                      <a:schemeClr val="bg1">
                        <a:lumMod val="85000"/>
                      </a:schemeClr>
                    </a:solidFill>
                  </a:tcPr>
                </a:tc>
                <a:extLst>
                  <a:ext uri="{0D108BD9-81ED-4DB2-BD59-A6C34878D82A}">
                    <a16:rowId xmlns:a16="http://schemas.microsoft.com/office/drawing/2014/main" val="10003"/>
                  </a:ext>
                </a:extLst>
              </a:tr>
            </a:tbl>
          </a:graphicData>
        </a:graphic>
      </p:graphicFrame>
      <p:sp>
        <p:nvSpPr>
          <p:cNvPr id="7189" name="正方形/長方形 5">
            <a:extLst>
              <a:ext uri="{FF2B5EF4-FFF2-40B4-BE49-F238E27FC236}">
                <a16:creationId xmlns:a16="http://schemas.microsoft.com/office/drawing/2014/main" id="{E76A3AFB-ADAD-F824-441D-7BE6BCA6D7A3}"/>
              </a:ext>
            </a:extLst>
          </p:cNvPr>
          <p:cNvSpPr>
            <a:spLocks noChangeArrowheads="1"/>
          </p:cNvSpPr>
          <p:nvPr/>
        </p:nvSpPr>
        <p:spPr bwMode="auto">
          <a:xfrm>
            <a:off x="718518" y="1312864"/>
            <a:ext cx="25996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1400">
                <a:latin typeface="AR P丸ゴシック体E" panose="020F0900000000000000" pitchFamily="50" charset="-128"/>
                <a:ea typeface="AR P丸ゴシック体E" panose="020F0900000000000000" pitchFamily="50" charset="-128"/>
              </a:rPr>
              <a:t>奄美から阪神・京浜への</a:t>
            </a:r>
            <a:endParaRPr lang="en-US" altLang="ja-JP" sz="1400">
              <a:latin typeface="AR P丸ゴシック体E" panose="020F0900000000000000" pitchFamily="50" charset="-128"/>
              <a:ea typeface="AR P丸ゴシック体E" panose="020F0900000000000000" pitchFamily="50" charset="-128"/>
            </a:endParaRPr>
          </a:p>
          <a:p>
            <a:pPr eaLnBrk="1" hangingPunct="1">
              <a:spcBef>
                <a:spcPct val="0"/>
              </a:spcBef>
              <a:buFontTx/>
              <a:buNone/>
            </a:pPr>
            <a:r>
              <a:rPr lang="ja-JP" altLang="en-US" sz="1400">
                <a:latin typeface="AR P丸ゴシック体E" panose="020F0900000000000000" pitchFamily="50" charset="-128"/>
                <a:ea typeface="AR P丸ゴシック体E" panose="020F0900000000000000" pitchFamily="50" charset="-128"/>
              </a:rPr>
              <a:t>移住者数</a:t>
            </a:r>
            <a:r>
              <a:rPr lang="en-US" altLang="ja-JP" sz="1400">
                <a:latin typeface="AR P丸ゴシック体E" panose="020F0900000000000000" pitchFamily="50" charset="-128"/>
                <a:ea typeface="AR P丸ゴシック体E" panose="020F0900000000000000" pitchFamily="50" charset="-128"/>
              </a:rPr>
              <a:t>(</a:t>
            </a:r>
            <a:r>
              <a:rPr lang="ja-JP" altLang="en-US" sz="1400">
                <a:latin typeface="AR P丸ゴシック体E" panose="020F0900000000000000" pitchFamily="50" charset="-128"/>
                <a:ea typeface="AR P丸ゴシック体E" panose="020F0900000000000000" pitchFamily="50" charset="-128"/>
              </a:rPr>
              <a:t>県統計</a:t>
            </a:r>
            <a:r>
              <a:rPr lang="en-US" altLang="ja-JP" sz="1400">
                <a:latin typeface="AR P丸ゴシック体E" panose="020F0900000000000000" pitchFamily="50" charset="-128"/>
                <a:ea typeface="AR P丸ゴシック体E" panose="020F0900000000000000" pitchFamily="50" charset="-128"/>
              </a:rPr>
              <a:t>)</a:t>
            </a:r>
            <a:endParaRPr lang="ja-JP" altLang="en-US" sz="1400">
              <a:latin typeface="AR P丸ゴシック体E" panose="020F0900000000000000" pitchFamily="50" charset="-128"/>
              <a:ea typeface="AR P丸ゴシック体E" panose="020F0900000000000000" pitchFamily="50" charset="-128"/>
            </a:endParaRPr>
          </a:p>
        </p:txBody>
      </p:sp>
      <p:sp>
        <p:nvSpPr>
          <p:cNvPr id="8" name="正方形/長方形 7">
            <a:extLst>
              <a:ext uri="{FF2B5EF4-FFF2-40B4-BE49-F238E27FC236}">
                <a16:creationId xmlns:a16="http://schemas.microsoft.com/office/drawing/2014/main" id="{2A2A2238-70D5-D406-C695-3F4738C4BFAA}"/>
              </a:ext>
            </a:extLst>
          </p:cNvPr>
          <p:cNvSpPr/>
          <p:nvPr/>
        </p:nvSpPr>
        <p:spPr>
          <a:xfrm>
            <a:off x="445347" y="304801"/>
            <a:ext cx="7851703" cy="830997"/>
          </a:xfrm>
          <a:prstGeom prst="rect">
            <a:avLst/>
          </a:prstGeom>
          <a:noFill/>
        </p:spPr>
        <p:txBody>
          <a:bodyPr wrap="square">
            <a:spAutoFit/>
          </a:bodyPr>
          <a:lstStyle/>
          <a:p>
            <a:pPr algn="ctr">
              <a:defRPr/>
            </a:pPr>
            <a:r>
              <a:rPr lang="ja-JP" altLang="en-US" sz="4800" b="1" i="1">
                <a:ln w="12700">
                  <a:solidFill>
                    <a:srgbClr val="CC0066"/>
                  </a:solidFill>
                  <a:prstDash val="solid"/>
                </a:ln>
                <a:solidFill>
                  <a:srgbClr val="F95A3F"/>
                </a:solidFill>
                <a:effectLst>
                  <a:outerShdw blurRad="41275" dist="20320" dir="1800000" algn="tl" rotWithShape="0">
                    <a:srgbClr val="000000">
                      <a:alpha val="40000"/>
                    </a:srgbClr>
                  </a:outerShdw>
                </a:effectLst>
              </a:rPr>
              <a:t>流れ出る赤貧者の群れ</a:t>
            </a:r>
          </a:p>
        </p:txBody>
      </p:sp>
      <p:sp>
        <p:nvSpPr>
          <p:cNvPr id="7191" name="テキスト ボックス 3">
            <a:extLst>
              <a:ext uri="{FF2B5EF4-FFF2-40B4-BE49-F238E27FC236}">
                <a16:creationId xmlns:a16="http://schemas.microsoft.com/office/drawing/2014/main" id="{8BA6B0B4-8B8E-D1D2-7500-2E1F60BA906A}"/>
              </a:ext>
            </a:extLst>
          </p:cNvPr>
          <p:cNvSpPr txBox="1">
            <a:spLocks noChangeArrowheads="1"/>
          </p:cNvSpPr>
          <p:nvPr/>
        </p:nvSpPr>
        <p:spPr bwMode="auto">
          <a:xfrm>
            <a:off x="347188" y="6235040"/>
            <a:ext cx="34627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kumimoji="1">
                <a:solidFill>
                  <a:schemeClr val="tx1"/>
                </a:solidFill>
                <a:latin typeface="Times New Roman" panose="02020603050405020304" pitchFamily="18" charset="0"/>
                <a:ea typeface="ＭＳ Ｐ明朝" panose="02020600040205080304" pitchFamily="18" charset="-128"/>
              </a:defRPr>
            </a:lvl1pPr>
            <a:lvl2pPr marL="742950" indent="-285750" eaLnBrk="0" hangingPunct="0">
              <a:defRPr kumimoji="1">
                <a:solidFill>
                  <a:schemeClr val="tx1"/>
                </a:solidFill>
                <a:latin typeface="Times New Roman" panose="02020603050405020304" pitchFamily="18" charset="0"/>
                <a:ea typeface="ＭＳ Ｐ明朝" panose="02020600040205080304" pitchFamily="18" charset="-128"/>
              </a:defRPr>
            </a:lvl2pPr>
            <a:lvl3pPr marL="1143000" indent="-228600" eaLnBrk="0" hangingPunct="0">
              <a:defRPr kumimoji="1">
                <a:solidFill>
                  <a:schemeClr val="tx1"/>
                </a:solidFill>
                <a:latin typeface="Times New Roman" panose="02020603050405020304" pitchFamily="18" charset="0"/>
                <a:ea typeface="ＭＳ Ｐ明朝" panose="02020600040205080304" pitchFamily="18" charset="-128"/>
              </a:defRPr>
            </a:lvl3pPr>
            <a:lvl4pPr marL="1600200" indent="-228600" eaLnBrk="0" hangingPunct="0">
              <a:defRPr kumimoji="1">
                <a:solidFill>
                  <a:schemeClr val="tx1"/>
                </a:solidFill>
                <a:latin typeface="Times New Roman" panose="02020603050405020304" pitchFamily="18" charset="0"/>
                <a:ea typeface="ＭＳ Ｐ明朝" panose="02020600040205080304" pitchFamily="18" charset="-128"/>
              </a:defRPr>
            </a:lvl4pPr>
            <a:lvl5pPr marL="2057400" indent="-228600" eaLnBrk="0" hangingPunct="0">
              <a:defRPr kumimoji="1">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明朝" panose="02020600040205080304" pitchFamily="18" charset="-128"/>
              </a:defRPr>
            </a:lvl9pPr>
          </a:lstStyle>
          <a:p>
            <a:pPr eaLnBrk="1" hangingPunct="1"/>
            <a:r>
              <a:rPr lang="ja-JP" altLang="en-US" b="1">
                <a:latin typeface="Times New Roman"/>
                <a:ea typeface="ＭＳ Ｐ明朝"/>
                <a:cs typeface="Times New Roman"/>
              </a:rPr>
              <a:t>☆現代出稼ぎとの違いに留意</a:t>
            </a:r>
            <a:endParaRPr lang="ja-JP" altLang="en-US" b="1">
              <a:cs typeface="Times New Roman"/>
            </a:endParaRPr>
          </a:p>
        </p:txBody>
      </p:sp>
      <p:sp>
        <p:nvSpPr>
          <p:cNvPr id="7192" name="下矢印 5">
            <a:extLst>
              <a:ext uri="{FF2B5EF4-FFF2-40B4-BE49-F238E27FC236}">
                <a16:creationId xmlns:a16="http://schemas.microsoft.com/office/drawing/2014/main" id="{F4351C5F-AFB3-73E2-52E3-3ADC20E027D6}"/>
              </a:ext>
            </a:extLst>
          </p:cNvPr>
          <p:cNvSpPr>
            <a:spLocks noChangeArrowheads="1"/>
          </p:cNvSpPr>
          <p:nvPr/>
        </p:nvSpPr>
        <p:spPr bwMode="auto">
          <a:xfrm>
            <a:off x="1697904" y="5933355"/>
            <a:ext cx="603065" cy="353640"/>
          </a:xfrm>
          <a:prstGeom prst="downArrow">
            <a:avLst>
              <a:gd name="adj1" fmla="val 50000"/>
              <a:gd name="adj2" fmla="val 50000"/>
            </a:avLst>
          </a:prstGeom>
          <a:solidFill>
            <a:srgbClr val="000000"/>
          </a:solidFill>
          <a:ln w="9525" algn="ctr">
            <a:solidFill>
              <a:schemeClr val="tx1"/>
            </a:solidFill>
            <a:round/>
            <a:headEnd/>
            <a:tailEnd/>
          </a:ln>
        </p:spPr>
        <p:txBody>
          <a:bodyPr/>
          <a:lstStyle>
            <a:lvl1pPr defTabSz="57150" eaLnBrk="0" hangingPunct="0">
              <a:defRPr kumimoji="1">
                <a:solidFill>
                  <a:schemeClr val="tx1"/>
                </a:solidFill>
                <a:latin typeface="Times New Roman" panose="02020603050405020304" pitchFamily="18" charset="0"/>
                <a:ea typeface="ＭＳ Ｐ明朝" panose="02020600040205080304" pitchFamily="18" charset="-128"/>
              </a:defRPr>
            </a:lvl1pPr>
            <a:lvl2pPr marL="742950" indent="-285750" defTabSz="57150" eaLnBrk="0" hangingPunct="0">
              <a:defRPr kumimoji="1">
                <a:solidFill>
                  <a:schemeClr val="tx1"/>
                </a:solidFill>
                <a:latin typeface="Times New Roman" panose="02020603050405020304" pitchFamily="18" charset="0"/>
                <a:ea typeface="ＭＳ Ｐ明朝" panose="02020600040205080304" pitchFamily="18" charset="-128"/>
              </a:defRPr>
            </a:lvl2pPr>
            <a:lvl3pPr marL="1143000" indent="-228600" defTabSz="57150" eaLnBrk="0" hangingPunct="0">
              <a:defRPr kumimoji="1">
                <a:solidFill>
                  <a:schemeClr val="tx1"/>
                </a:solidFill>
                <a:latin typeface="Times New Roman" panose="02020603050405020304" pitchFamily="18" charset="0"/>
                <a:ea typeface="ＭＳ Ｐ明朝" panose="02020600040205080304" pitchFamily="18" charset="-128"/>
              </a:defRPr>
            </a:lvl3pPr>
            <a:lvl4pPr marL="1600200" indent="-228600" defTabSz="57150" eaLnBrk="0" hangingPunct="0">
              <a:defRPr kumimoji="1">
                <a:solidFill>
                  <a:schemeClr val="tx1"/>
                </a:solidFill>
                <a:latin typeface="Times New Roman" panose="02020603050405020304" pitchFamily="18" charset="0"/>
                <a:ea typeface="ＭＳ Ｐ明朝" panose="02020600040205080304" pitchFamily="18" charset="-128"/>
              </a:defRPr>
            </a:lvl4pPr>
            <a:lvl5pPr marL="2057400" indent="-228600" defTabSz="57150" eaLnBrk="0" hangingPunct="0">
              <a:defRPr kumimoji="1">
                <a:solidFill>
                  <a:schemeClr val="tx1"/>
                </a:solidFill>
                <a:latin typeface="Times New Roman" panose="02020603050405020304" pitchFamily="18" charset="0"/>
                <a:ea typeface="ＭＳ Ｐ明朝" panose="02020600040205080304" pitchFamily="18" charset="-128"/>
              </a:defRPr>
            </a:lvl5pPr>
            <a:lvl6pPr marL="2514600" indent="-228600" defTabSz="57150" eaLnBrk="0" fontAlgn="base" hangingPunct="0">
              <a:spcBef>
                <a:spcPct val="0"/>
              </a:spcBef>
              <a:spcAft>
                <a:spcPct val="0"/>
              </a:spcAft>
              <a:defRPr kumimoji="1">
                <a:solidFill>
                  <a:schemeClr val="tx1"/>
                </a:solidFill>
                <a:latin typeface="Times New Roman" panose="02020603050405020304" pitchFamily="18" charset="0"/>
                <a:ea typeface="ＭＳ Ｐ明朝" panose="02020600040205080304" pitchFamily="18" charset="-128"/>
              </a:defRPr>
            </a:lvl6pPr>
            <a:lvl7pPr marL="2971800" indent="-228600" defTabSz="57150" eaLnBrk="0" fontAlgn="base" hangingPunct="0">
              <a:spcBef>
                <a:spcPct val="0"/>
              </a:spcBef>
              <a:spcAft>
                <a:spcPct val="0"/>
              </a:spcAft>
              <a:defRPr kumimoji="1">
                <a:solidFill>
                  <a:schemeClr val="tx1"/>
                </a:solidFill>
                <a:latin typeface="Times New Roman" panose="02020603050405020304" pitchFamily="18" charset="0"/>
                <a:ea typeface="ＭＳ Ｐ明朝" panose="02020600040205080304" pitchFamily="18" charset="-128"/>
              </a:defRPr>
            </a:lvl7pPr>
            <a:lvl8pPr marL="3429000" indent="-228600" defTabSz="57150" eaLnBrk="0" fontAlgn="base" hangingPunct="0">
              <a:spcBef>
                <a:spcPct val="0"/>
              </a:spcBef>
              <a:spcAft>
                <a:spcPct val="0"/>
              </a:spcAft>
              <a:defRPr kumimoji="1">
                <a:solidFill>
                  <a:schemeClr val="tx1"/>
                </a:solidFill>
                <a:latin typeface="Times New Roman" panose="02020603050405020304" pitchFamily="18" charset="0"/>
                <a:ea typeface="ＭＳ Ｐ明朝" panose="02020600040205080304" pitchFamily="18" charset="-128"/>
              </a:defRPr>
            </a:lvl8pPr>
            <a:lvl9pPr marL="3886200" indent="-228600" defTabSz="57150" eaLnBrk="0" fontAlgn="base" hangingPunct="0">
              <a:spcBef>
                <a:spcPct val="0"/>
              </a:spcBef>
              <a:spcAft>
                <a:spcPct val="0"/>
              </a:spcAft>
              <a:defRPr kumimoji="1">
                <a:solidFill>
                  <a:schemeClr val="tx1"/>
                </a:solidFill>
                <a:latin typeface="Times New Roman" panose="02020603050405020304" pitchFamily="18" charset="0"/>
                <a:ea typeface="ＭＳ Ｐ明朝" panose="02020600040205080304" pitchFamily="18" charset="-128"/>
              </a:defRPr>
            </a:lvl9pPr>
          </a:lstStyle>
          <a:p>
            <a:pPr eaLnBrk="1" hangingPunct="1"/>
            <a:endParaRPr lang="ja-JP"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06BC2E1-847B-9E09-8F83-159C3E113116}"/>
              </a:ext>
            </a:extLst>
          </p:cNvPr>
          <p:cNvSpPr/>
          <p:nvPr/>
        </p:nvSpPr>
        <p:spPr>
          <a:xfrm>
            <a:off x="469973" y="494074"/>
            <a:ext cx="7929296" cy="1928096"/>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図 1" descr="野球チームの集合写真&#10;&#10;説明は自動で生成されたものです">
            <a:extLst>
              <a:ext uri="{FF2B5EF4-FFF2-40B4-BE49-F238E27FC236}">
                <a16:creationId xmlns:a16="http://schemas.microsoft.com/office/drawing/2014/main" id="{A0DFE1F4-FDF5-43C7-F360-E887A9877892}"/>
              </a:ext>
            </a:extLst>
          </p:cNvPr>
          <p:cNvPicPr>
            <a:picLocks noChangeAspect="1"/>
          </p:cNvPicPr>
          <p:nvPr/>
        </p:nvPicPr>
        <p:blipFill>
          <a:blip r:embed="rId2"/>
          <a:stretch>
            <a:fillRect/>
          </a:stretch>
        </p:blipFill>
        <p:spPr>
          <a:xfrm>
            <a:off x="537876" y="3339783"/>
            <a:ext cx="3353180" cy="2397809"/>
          </a:xfrm>
          <a:prstGeom prst="rect">
            <a:avLst/>
          </a:prstGeom>
        </p:spPr>
      </p:pic>
      <p:sp>
        <p:nvSpPr>
          <p:cNvPr id="3" name="テキスト ボックス 2">
            <a:extLst>
              <a:ext uri="{FF2B5EF4-FFF2-40B4-BE49-F238E27FC236}">
                <a16:creationId xmlns:a16="http://schemas.microsoft.com/office/drawing/2014/main" id="{267DF14A-AAF5-BA47-D536-C4A8357F5E91}"/>
              </a:ext>
            </a:extLst>
          </p:cNvPr>
          <p:cNvSpPr txBox="1"/>
          <p:nvPr/>
        </p:nvSpPr>
        <p:spPr>
          <a:xfrm>
            <a:off x="1331283" y="675473"/>
            <a:ext cx="5507704" cy="523220"/>
          </a:xfrm>
          <a:prstGeom prst="rect">
            <a:avLst/>
          </a:prstGeom>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a:latin typeface="HGPSoeiKakugothicUB"/>
                <a:ea typeface="HGPSoeiKakugothicUB"/>
                <a:cs typeface="Calibri"/>
              </a:rPr>
              <a:t>日本近代化の犠牲…女工</a:t>
            </a:r>
            <a:endParaRPr lang="ja-JP" altLang="en-US" sz="2800">
              <a:latin typeface="HGPSoeiKakugothicUB"/>
              <a:ea typeface="HGPSoeiKakugothicUB"/>
            </a:endParaRPr>
          </a:p>
        </p:txBody>
      </p:sp>
      <p:pic>
        <p:nvPicPr>
          <p:cNvPr id="4" name="図 3">
            <a:extLst>
              <a:ext uri="{FF2B5EF4-FFF2-40B4-BE49-F238E27FC236}">
                <a16:creationId xmlns:a16="http://schemas.microsoft.com/office/drawing/2014/main" id="{359263B7-43C1-1EEB-0405-0F26817C2F4C}"/>
              </a:ext>
            </a:extLst>
          </p:cNvPr>
          <p:cNvPicPr>
            <a:picLocks noChangeAspect="1"/>
          </p:cNvPicPr>
          <p:nvPr/>
        </p:nvPicPr>
        <p:blipFill>
          <a:blip r:embed="rId3"/>
          <a:stretch>
            <a:fillRect/>
          </a:stretch>
        </p:blipFill>
        <p:spPr>
          <a:xfrm>
            <a:off x="4905258" y="3560010"/>
            <a:ext cx="3334268" cy="2141186"/>
          </a:xfrm>
          <a:prstGeom prst="rect">
            <a:avLst/>
          </a:prstGeom>
        </p:spPr>
      </p:pic>
      <p:sp>
        <p:nvSpPr>
          <p:cNvPr id="5" name="テキスト ボックス 4">
            <a:extLst>
              <a:ext uri="{FF2B5EF4-FFF2-40B4-BE49-F238E27FC236}">
                <a16:creationId xmlns:a16="http://schemas.microsoft.com/office/drawing/2014/main" id="{E9D91D57-5DB8-1AE0-0D43-33C5E7BC13F3}"/>
              </a:ext>
            </a:extLst>
          </p:cNvPr>
          <p:cNvSpPr txBox="1"/>
          <p:nvPr/>
        </p:nvSpPr>
        <p:spPr>
          <a:xfrm>
            <a:off x="453250" y="1362962"/>
            <a:ext cx="779937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b="1">
                <a:ea typeface="游ゴシック"/>
                <a:cs typeface="Calibri"/>
              </a:rPr>
              <a:t>　近代化を急ぐ明治政府は殖産興業を進め、製糸・紡績の軽工業から本格化させた。全国農村の子女が労働力となり、「生糸を売って軍艦を買う」の言葉通り、娘たちの極限の労働奉仕で富国強兵は進んだ。しかし、不幸にも肺結核に感染、戸板に担がれ帰郷、短命で散った娘たちも後を絶たなかった。</a:t>
            </a:r>
          </a:p>
        </p:txBody>
      </p:sp>
      <p:sp>
        <p:nvSpPr>
          <p:cNvPr id="6" name="テキスト ボックス 5">
            <a:extLst>
              <a:ext uri="{FF2B5EF4-FFF2-40B4-BE49-F238E27FC236}">
                <a16:creationId xmlns:a16="http://schemas.microsoft.com/office/drawing/2014/main" id="{038CD12D-DED9-8EC5-EC47-B94507275BA8}"/>
              </a:ext>
            </a:extLst>
          </p:cNvPr>
          <p:cNvSpPr txBox="1"/>
          <p:nvPr/>
        </p:nvSpPr>
        <p:spPr>
          <a:xfrm>
            <a:off x="457440" y="5699863"/>
            <a:ext cx="3869716" cy="738664"/>
          </a:xfrm>
          <a:prstGeom prst="rect">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400">
                <a:latin typeface="AR P丸ゴシック体M"/>
                <a:ea typeface="游ゴシック"/>
                <a:cs typeface="Calibri"/>
              </a:rPr>
              <a:t>姫路の「しかま紡績」寮前で記念撮影に収まる沖縄女工。家族を安心させるために着飾らせ、中央には鬼と呼ばれた舎監の姿が。</a:t>
            </a:r>
          </a:p>
        </p:txBody>
      </p:sp>
      <p:sp>
        <p:nvSpPr>
          <p:cNvPr id="7" name="テキスト ボックス 6">
            <a:extLst>
              <a:ext uri="{FF2B5EF4-FFF2-40B4-BE49-F238E27FC236}">
                <a16:creationId xmlns:a16="http://schemas.microsoft.com/office/drawing/2014/main" id="{A11026D6-AD38-6D13-4983-4D927B6E56FE}"/>
              </a:ext>
            </a:extLst>
          </p:cNvPr>
          <p:cNvSpPr txBox="1"/>
          <p:nvPr/>
        </p:nvSpPr>
        <p:spPr>
          <a:xfrm>
            <a:off x="534287" y="2440120"/>
            <a:ext cx="76042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b="1">
                <a:ea typeface="游ゴシック"/>
                <a:cs typeface="Calibri"/>
              </a:rPr>
              <a:t>　沖縄・奄美からの紡績女工の採用は1920​～30 ​年代に本格化。奄美からは地元の募集人が加計呂麻島などで実家に少ない契約金を手渡し、甘言で娘たちが関西を主に全国の紡績工場に「売られて」行った。</a:t>
            </a:r>
          </a:p>
        </p:txBody>
      </p:sp>
      <p:sp>
        <p:nvSpPr>
          <p:cNvPr id="8" name="テキスト ボックス 7">
            <a:extLst>
              <a:ext uri="{FF2B5EF4-FFF2-40B4-BE49-F238E27FC236}">
                <a16:creationId xmlns:a16="http://schemas.microsoft.com/office/drawing/2014/main" id="{470466C1-B0F1-C149-CD59-41C3FBC088AF}"/>
              </a:ext>
            </a:extLst>
          </p:cNvPr>
          <p:cNvSpPr txBox="1"/>
          <p:nvPr/>
        </p:nvSpPr>
        <p:spPr>
          <a:xfrm>
            <a:off x="4899142" y="5744369"/>
            <a:ext cx="3351517" cy="738664"/>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400">
                <a:ea typeface="游ゴシック"/>
                <a:cs typeface="Calibri"/>
              </a:rPr>
              <a:t>奄美では大正恐慌で大島紬が暴落。機織り娘たちが手先の器用さを買われ、真っ先にスカウトされた。</a:t>
            </a:r>
            <a:endParaRPr lang="ja-JP" altLang="en-US" sz="1400"/>
          </a:p>
        </p:txBody>
      </p:sp>
    </p:spTree>
    <p:extLst>
      <p:ext uri="{BB962C8B-B14F-4D97-AF65-F5344CB8AC3E}">
        <p14:creationId xmlns:p14="http://schemas.microsoft.com/office/powerpoint/2010/main" val="826640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C:\Users\harai\Desktop\関西奄美集住区_01 (2).JPG">
            <a:extLst>
              <a:ext uri="{FF2B5EF4-FFF2-40B4-BE49-F238E27FC236}">
                <a16:creationId xmlns:a16="http://schemas.microsoft.com/office/drawing/2014/main" id="{E12B2617-F622-66D3-FBC0-43B215407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645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正方形/長方形 2">
            <a:extLst>
              <a:ext uri="{FF2B5EF4-FFF2-40B4-BE49-F238E27FC236}">
                <a16:creationId xmlns:a16="http://schemas.microsoft.com/office/drawing/2014/main" id="{7632DF94-7888-F6B6-68EB-A7F65B110C44}"/>
              </a:ext>
            </a:extLst>
          </p:cNvPr>
          <p:cNvSpPr>
            <a:spLocks noChangeArrowheads="1"/>
          </p:cNvSpPr>
          <p:nvPr/>
        </p:nvSpPr>
        <p:spPr bwMode="auto">
          <a:xfrm>
            <a:off x="3532188" y="4648200"/>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1800"/>
              <a:t>　</a:t>
            </a:r>
            <a:r>
              <a:rPr lang="ja-JP" altLang="en-US" sz="1800" b="1"/>
              <a:t>明治末から大正・昭和、さらに戦後にかけ、奄美出稼ぎ者の最大の受け皿は阪神。</a:t>
            </a:r>
            <a:r>
              <a:rPr lang="ja-JP" altLang="ja-JP" sz="1800" b="1"/>
              <a:t>大阪</a:t>
            </a:r>
            <a:r>
              <a:rPr lang="ja-JP" altLang="en-US" sz="1800" b="1"/>
              <a:t>湾岸</a:t>
            </a:r>
            <a:r>
              <a:rPr lang="ja-JP" altLang="ja-JP" sz="1800" b="1"/>
              <a:t>沿い</a:t>
            </a:r>
            <a:r>
              <a:rPr lang="ja-JP" altLang="en-US" sz="1800" b="1"/>
              <a:t>の</a:t>
            </a:r>
            <a:r>
              <a:rPr lang="ja-JP" altLang="ja-JP" sz="1800" b="1"/>
              <a:t>海抜ゼロメートル</a:t>
            </a:r>
            <a:r>
              <a:rPr lang="ja-JP" altLang="en-US" sz="1800" b="1"/>
              <a:t>地帯</a:t>
            </a:r>
            <a:r>
              <a:rPr lang="ja-JP" altLang="ja-JP" sz="1800" b="1"/>
              <a:t>に</a:t>
            </a:r>
            <a:r>
              <a:rPr lang="ja-JP" altLang="en-US" sz="1800" b="1"/>
              <a:t>集住、紡績女工、</a:t>
            </a:r>
            <a:r>
              <a:rPr lang="ja-JP" altLang="ja-JP" sz="1800" b="1"/>
              <a:t>造船・製鉄</a:t>
            </a:r>
            <a:r>
              <a:rPr lang="ja-JP" altLang="en-US" sz="1800" b="1"/>
              <a:t>工員として、言葉や生活文化への偏見に苦しみながら、郷友会を組織、励ましあって生き抜いた。</a:t>
            </a:r>
            <a:endParaRPr lang="ja-JP" altLang="ja-JP" sz="1800" b="1"/>
          </a:p>
        </p:txBody>
      </p:sp>
      <p:sp>
        <p:nvSpPr>
          <p:cNvPr id="2" name="テキスト ボックス 1">
            <a:extLst>
              <a:ext uri="{FF2B5EF4-FFF2-40B4-BE49-F238E27FC236}">
                <a16:creationId xmlns:a16="http://schemas.microsoft.com/office/drawing/2014/main" id="{89774201-0328-BDF9-A49F-2414F510D90C}"/>
              </a:ext>
            </a:extLst>
          </p:cNvPr>
          <p:cNvSpPr txBox="1"/>
          <p:nvPr/>
        </p:nvSpPr>
        <p:spPr>
          <a:xfrm>
            <a:off x="3810000" y="4146550"/>
            <a:ext cx="2895600" cy="369888"/>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nchor="t">
            <a:spAutoFit/>
          </a:bodyPr>
          <a:lstStyle/>
          <a:p>
            <a:pPr>
              <a:defRPr/>
            </a:pPr>
            <a:r>
              <a:rPr lang="ja-JP" altLang="en-US">
                <a:latin typeface="HGS創英角ｺﾞｼｯｸUB"/>
                <a:ea typeface="HGS創英角ｺﾞｼｯｸUB"/>
              </a:rPr>
              <a:t>阪神工業地帯への進出</a:t>
            </a:r>
          </a:p>
        </p:txBody>
      </p:sp>
      <p:pic>
        <p:nvPicPr>
          <p:cNvPr id="9221" name="Picture 4" descr="C:\Users\harai\Desktop\海を渡った農民の行方　部落解放共闘近畿九州ブロック交流集会\大坂商船と出稼ぎ戦後の名瀬\出稼ぎ講演用\でかせぎ\川重が造船縮小し神戸は潜水艦シフトOIP.jpg">
            <a:extLst>
              <a:ext uri="{FF2B5EF4-FFF2-40B4-BE49-F238E27FC236}">
                <a16:creationId xmlns:a16="http://schemas.microsoft.com/office/drawing/2014/main" id="{FDFA6466-AEDD-FF30-B0AA-654B457E5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4195764"/>
            <a:ext cx="3046412"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712F310-8EF1-CB55-B753-459C189D81E9}"/>
              </a:ext>
            </a:extLst>
          </p:cNvPr>
          <p:cNvSpPr/>
          <p:nvPr/>
        </p:nvSpPr>
        <p:spPr bwMode="auto">
          <a:xfrm>
            <a:off x="5400675" y="2793423"/>
            <a:ext cx="3389313" cy="3904384"/>
          </a:xfrm>
          <a:prstGeom prst="rect">
            <a:avLst/>
          </a:prstGeom>
          <a:solidFill>
            <a:schemeClr val="accent5">
              <a:lumMod val="40000"/>
              <a:lumOff val="60000"/>
            </a:schemeClr>
          </a:solidFill>
          <a:ln w="9525" cap="flat" cmpd="sng" algn="ctr">
            <a:noFill/>
            <a:prstDash val="solid"/>
            <a:round/>
            <a:headEnd type="none" w="med" len="med"/>
            <a:tailEnd type="none" w="med" len="med"/>
          </a:ln>
          <a:effectLst/>
        </p:spPr>
        <p:txBody>
          <a:bodyPr/>
          <a:lstStyle/>
          <a:p>
            <a:pPr defTabSz="57150">
              <a:defRPr/>
            </a:pPr>
            <a:endParaRPr lang="ja-JP" altLang="en-US"/>
          </a:p>
        </p:txBody>
      </p:sp>
      <p:sp>
        <p:nvSpPr>
          <p:cNvPr id="7" name="正方形/長方形 6">
            <a:extLst>
              <a:ext uri="{FF2B5EF4-FFF2-40B4-BE49-F238E27FC236}">
                <a16:creationId xmlns:a16="http://schemas.microsoft.com/office/drawing/2014/main" id="{BCEE8918-61C8-B1A5-C099-980E49B264BF}"/>
              </a:ext>
            </a:extLst>
          </p:cNvPr>
          <p:cNvSpPr/>
          <p:nvPr/>
        </p:nvSpPr>
        <p:spPr bwMode="auto">
          <a:xfrm>
            <a:off x="927390" y="1333500"/>
            <a:ext cx="3298536" cy="4620492"/>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p>
            <a:pPr defTabSz="57150">
              <a:defRPr/>
            </a:pPr>
            <a:endParaRPr lang="ja-JP" altLang="en-US"/>
          </a:p>
        </p:txBody>
      </p:sp>
      <p:sp>
        <p:nvSpPr>
          <p:cNvPr id="10244" name="正方形/長方形 3">
            <a:extLst>
              <a:ext uri="{FF2B5EF4-FFF2-40B4-BE49-F238E27FC236}">
                <a16:creationId xmlns:a16="http://schemas.microsoft.com/office/drawing/2014/main" id="{6520763E-6381-007E-3651-13A3975A3ABE}"/>
              </a:ext>
            </a:extLst>
          </p:cNvPr>
          <p:cNvSpPr>
            <a:spLocks noChangeArrowheads="1"/>
          </p:cNvSpPr>
          <p:nvPr/>
        </p:nvSpPr>
        <p:spPr bwMode="auto">
          <a:xfrm>
            <a:off x="1371600" y="914400"/>
            <a:ext cx="7150100" cy="160338"/>
          </a:xfrm>
          <a:prstGeom prst="rect">
            <a:avLst/>
          </a:prstGeom>
          <a:solidFill>
            <a:schemeClr val="accent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57150"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defTabSz="571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defTabSz="5715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endParaRPr lang="ja-JP" altLang="en-US" sz="1800"/>
          </a:p>
        </p:txBody>
      </p:sp>
      <p:sp>
        <p:nvSpPr>
          <p:cNvPr id="10245" name="円/楕円 4">
            <a:extLst>
              <a:ext uri="{FF2B5EF4-FFF2-40B4-BE49-F238E27FC236}">
                <a16:creationId xmlns:a16="http://schemas.microsoft.com/office/drawing/2014/main" id="{E20AF067-7011-CEAA-55FC-FB8A7BBCBC75}"/>
              </a:ext>
            </a:extLst>
          </p:cNvPr>
          <p:cNvSpPr>
            <a:spLocks noChangeArrowheads="1"/>
          </p:cNvSpPr>
          <p:nvPr/>
        </p:nvSpPr>
        <p:spPr bwMode="auto">
          <a:xfrm>
            <a:off x="264248" y="132630"/>
            <a:ext cx="1483301" cy="1057708"/>
          </a:xfrm>
          <a:prstGeom prst="ellipse">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57150"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defTabSz="571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defTabSz="5715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endParaRPr lang="ja-JP" altLang="en-US" sz="1800"/>
          </a:p>
        </p:txBody>
      </p:sp>
      <p:sp>
        <p:nvSpPr>
          <p:cNvPr id="10246" name="正方形/長方形 1">
            <a:extLst>
              <a:ext uri="{FF2B5EF4-FFF2-40B4-BE49-F238E27FC236}">
                <a16:creationId xmlns:a16="http://schemas.microsoft.com/office/drawing/2014/main" id="{5CECDAB0-CDFB-55EA-6C30-02E1E7B0888B}"/>
              </a:ext>
            </a:extLst>
          </p:cNvPr>
          <p:cNvSpPr>
            <a:spLocks noChangeArrowheads="1"/>
          </p:cNvSpPr>
          <p:nvPr/>
        </p:nvSpPr>
        <p:spPr bwMode="auto">
          <a:xfrm>
            <a:off x="914401" y="1333500"/>
            <a:ext cx="33115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1800"/>
              <a:t>　</a:t>
            </a:r>
            <a:r>
              <a:rPr lang="ja-JP" altLang="ja-JP" sz="1800" b="1"/>
              <a:t>奄美からの</a:t>
            </a:r>
            <a:r>
              <a:rPr lang="ja-JP" altLang="en-US" sz="1800" b="1"/>
              <a:t>神戸への</a:t>
            </a:r>
            <a:r>
              <a:rPr lang="ja-JP" altLang="ja-JP" sz="1800" b="1"/>
              <a:t>出稼ぎは、</a:t>
            </a:r>
            <a:r>
              <a:rPr lang="ja-JP" altLang="en-US" sz="1800" b="1"/>
              <a:t>三池</a:t>
            </a:r>
            <a:r>
              <a:rPr lang="ja-JP" altLang="ja-JP" sz="1800" b="1"/>
              <a:t>炭坑への集団移住から八幡製鉄・板金労働者に転じた、沖永良部島出身の今栄民平氏が</a:t>
            </a:r>
            <a:r>
              <a:rPr lang="en-US" altLang="ja-JP" sz="1800" b="1"/>
              <a:t>1917</a:t>
            </a:r>
            <a:r>
              <a:rPr lang="ja-JP" altLang="ja-JP" sz="1800" b="1"/>
              <a:t>年、川崎造船葺合工場</a:t>
            </a:r>
            <a:r>
              <a:rPr lang="ja-JP" altLang="en-US" sz="1800" b="1"/>
              <a:t>への</a:t>
            </a:r>
            <a:r>
              <a:rPr lang="ja-JP" altLang="ja-JP" sz="1800" b="1"/>
              <a:t>派遣</a:t>
            </a:r>
            <a:r>
              <a:rPr lang="ja-JP" altLang="en-US" sz="1800" b="1"/>
              <a:t>が嚆矢とされている。</a:t>
            </a:r>
          </a:p>
          <a:p>
            <a:pPr eaLnBrk="1" hangingPunct="1">
              <a:spcBef>
                <a:spcPct val="0"/>
              </a:spcBef>
              <a:buFontTx/>
              <a:buNone/>
            </a:pPr>
            <a:r>
              <a:rPr lang="ja-JP" altLang="en-US" sz="1800" b="1"/>
              <a:t>　</a:t>
            </a:r>
            <a:r>
              <a:rPr lang="ja-JP" altLang="ja-JP" sz="1800" b="1"/>
              <a:t>いらい同島出身者が就職、工場近いＪＲ灘駅近辺に集住。</a:t>
            </a:r>
            <a:r>
              <a:rPr lang="en-US" altLang="ja-JP" sz="1800" b="1"/>
              <a:t>1923</a:t>
            </a:r>
            <a:r>
              <a:rPr lang="ja-JP" altLang="ja-JP" sz="1800" b="1"/>
              <a:t>年には「沖洲会」を結成。最近では</a:t>
            </a:r>
            <a:r>
              <a:rPr lang="en-US" altLang="ja-JP" sz="1800" b="1"/>
              <a:t>1995</a:t>
            </a:r>
            <a:r>
              <a:rPr lang="ja-JP" altLang="ja-JP" sz="1800" b="1"/>
              <a:t>年の阪神大震災で沖洲会館を拠点に被災者救援</a:t>
            </a:r>
            <a:r>
              <a:rPr lang="ja-JP" altLang="en-US" sz="1800" b="1"/>
              <a:t>を行うなど活動が続いている</a:t>
            </a:r>
            <a:r>
              <a:rPr lang="ja-JP" altLang="ja-JP" sz="1800" b="1"/>
              <a:t>。</a:t>
            </a:r>
          </a:p>
        </p:txBody>
      </p:sp>
      <p:sp>
        <p:nvSpPr>
          <p:cNvPr id="10247" name="正方形/長方形 3">
            <a:extLst>
              <a:ext uri="{FF2B5EF4-FFF2-40B4-BE49-F238E27FC236}">
                <a16:creationId xmlns:a16="http://schemas.microsoft.com/office/drawing/2014/main" id="{754FFBB1-13E1-8CB4-25D6-EC8DAAFC105B}"/>
              </a:ext>
            </a:extLst>
          </p:cNvPr>
          <p:cNvSpPr>
            <a:spLocks noChangeArrowheads="1"/>
          </p:cNvSpPr>
          <p:nvPr/>
        </p:nvSpPr>
        <p:spPr bwMode="auto">
          <a:xfrm>
            <a:off x="406401" y="366714"/>
            <a:ext cx="1211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4000">
                <a:solidFill>
                  <a:schemeClr val="bg1"/>
                </a:solidFill>
                <a:latin typeface="AR P明朝体U" pitchFamily="18" charset="-128"/>
                <a:ea typeface="AR P明朝体U" pitchFamily="18" charset="-128"/>
              </a:rPr>
              <a:t>神戸</a:t>
            </a:r>
          </a:p>
        </p:txBody>
      </p:sp>
      <p:pic>
        <p:nvPicPr>
          <p:cNvPr id="10248" name="Picture 2" descr="C:\Users\harai\Desktop\沖洲会館 (1).jpg">
            <a:extLst>
              <a:ext uri="{FF2B5EF4-FFF2-40B4-BE49-F238E27FC236}">
                <a16:creationId xmlns:a16="http://schemas.microsoft.com/office/drawing/2014/main" id="{49CA8C95-2E56-50EC-002F-901A7E7D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613" y="5177559"/>
            <a:ext cx="1966913"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正方形/長方形 1">
            <a:extLst>
              <a:ext uri="{FF2B5EF4-FFF2-40B4-BE49-F238E27FC236}">
                <a16:creationId xmlns:a16="http://schemas.microsoft.com/office/drawing/2014/main" id="{4033DFDB-15DD-5BA1-4214-36D1B0140BFA}"/>
              </a:ext>
            </a:extLst>
          </p:cNvPr>
          <p:cNvSpPr>
            <a:spLocks noChangeArrowheads="1"/>
          </p:cNvSpPr>
          <p:nvPr/>
        </p:nvSpPr>
        <p:spPr bwMode="auto">
          <a:xfrm>
            <a:off x="5402696" y="3035444"/>
            <a:ext cx="3350348" cy="3416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t">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1800" b="1">
                <a:latin typeface="Times New Roman"/>
                <a:ea typeface="ＭＳ Ｐ明朝"/>
                <a:cs typeface="Times New Roman"/>
              </a:rPr>
              <a:t>　</a:t>
            </a:r>
            <a:r>
              <a:rPr lang="ja-JP" altLang="ja-JP" sz="1800" b="1">
                <a:latin typeface="Times New Roman"/>
                <a:ea typeface="ＭＳ Ｐ明朝"/>
                <a:cs typeface="Times New Roman"/>
              </a:rPr>
              <a:t>徳之島出身者</a:t>
            </a:r>
            <a:r>
              <a:rPr lang="ja-JP" altLang="en-US" sz="1800" b="1">
                <a:latin typeface="Times New Roman"/>
                <a:ea typeface="ＭＳ Ｐ明朝"/>
                <a:cs typeface="Times New Roman"/>
              </a:rPr>
              <a:t>の神戸進出は三菱造船</a:t>
            </a:r>
            <a:r>
              <a:rPr lang="ja-JP" altLang="ja-JP" sz="1800" b="1">
                <a:latin typeface="Times New Roman"/>
                <a:ea typeface="ＭＳ Ｐ明朝"/>
                <a:cs typeface="Times New Roman"/>
              </a:rPr>
              <a:t>所</a:t>
            </a:r>
            <a:r>
              <a:rPr lang="ja-JP" altLang="en-US" sz="1800" b="1">
                <a:latin typeface="Times New Roman"/>
                <a:ea typeface="ＭＳ Ｐ明朝"/>
                <a:cs typeface="Times New Roman"/>
              </a:rPr>
              <a:t>とその関連への工員採用に始り、</a:t>
            </a:r>
            <a:r>
              <a:rPr lang="ja-JP" altLang="ja-JP" sz="1800" b="1">
                <a:latin typeface="Times New Roman"/>
                <a:ea typeface="ＭＳ Ｐ明朝"/>
                <a:cs typeface="Times New Roman"/>
              </a:rPr>
              <a:t>長田区、兵庫</a:t>
            </a:r>
            <a:r>
              <a:rPr lang="ja-JP" altLang="en-US" sz="1800" b="1">
                <a:latin typeface="Times New Roman"/>
                <a:ea typeface="ＭＳ Ｐ明朝"/>
                <a:cs typeface="Times New Roman"/>
              </a:rPr>
              <a:t>区</a:t>
            </a:r>
            <a:r>
              <a:rPr lang="ja-JP" altLang="ja-JP" sz="1800" b="1">
                <a:latin typeface="Times New Roman"/>
                <a:ea typeface="ＭＳ Ｐ明朝"/>
                <a:cs typeface="Times New Roman"/>
              </a:rPr>
              <a:t>南部に</a:t>
            </a:r>
            <a:r>
              <a:rPr lang="ja-JP" altLang="en-US" sz="1800" b="1">
                <a:latin typeface="Times New Roman"/>
                <a:ea typeface="ＭＳ Ｐ明朝"/>
                <a:cs typeface="Times New Roman"/>
              </a:rPr>
              <a:t>集住</a:t>
            </a:r>
            <a:r>
              <a:rPr lang="ja-JP" altLang="ja-JP" sz="1800" b="1">
                <a:latin typeface="Times New Roman"/>
                <a:ea typeface="ＭＳ Ｐ明朝"/>
                <a:cs typeface="Times New Roman"/>
              </a:rPr>
              <a:t>。</a:t>
            </a:r>
            <a:r>
              <a:rPr lang="en-US" altLang="ja-JP" sz="1800" b="1" dirty="0">
                <a:latin typeface="Times New Roman"/>
                <a:ea typeface="ＭＳ Ｐ明朝"/>
                <a:cs typeface="Times New Roman"/>
              </a:rPr>
              <a:t>1922</a:t>
            </a:r>
            <a:r>
              <a:rPr lang="ja-JP" altLang="ja-JP" sz="1800" b="1">
                <a:latin typeface="Times New Roman"/>
                <a:ea typeface="ＭＳ Ｐ明朝"/>
                <a:cs typeface="Times New Roman"/>
              </a:rPr>
              <a:t>年には「神戸亀津青年会」、</a:t>
            </a:r>
            <a:r>
              <a:rPr lang="en-US" altLang="ja-JP" sz="1800" b="1" dirty="0">
                <a:latin typeface="Times New Roman"/>
                <a:ea typeface="ＭＳ Ｐ明朝"/>
                <a:cs typeface="Times New Roman"/>
              </a:rPr>
              <a:t>1930</a:t>
            </a:r>
            <a:r>
              <a:rPr lang="ja-JP" altLang="ja-JP" sz="1800" b="1">
                <a:latin typeface="Times New Roman"/>
                <a:ea typeface="ＭＳ Ｐ明朝"/>
                <a:cs typeface="Times New Roman"/>
              </a:rPr>
              <a:t>年には全島</a:t>
            </a:r>
            <a:r>
              <a:rPr lang="ja-JP" altLang="en-US" sz="1800" b="1">
                <a:latin typeface="Times New Roman"/>
                <a:ea typeface="ＭＳ Ｐ明朝"/>
                <a:cs typeface="Times New Roman"/>
              </a:rPr>
              <a:t>網羅の「</a:t>
            </a:r>
            <a:r>
              <a:rPr lang="ja-JP" altLang="ja-JP" sz="1800" b="1">
                <a:latin typeface="Times New Roman"/>
                <a:ea typeface="ＭＳ Ｐ明朝"/>
                <a:cs typeface="Times New Roman"/>
              </a:rPr>
              <a:t>神戸徳洲同志会</a:t>
            </a:r>
            <a:r>
              <a:rPr lang="ja-JP" altLang="en-US" sz="1800" b="1">
                <a:latin typeface="Times New Roman"/>
                <a:ea typeface="ＭＳ Ｐ明朝"/>
                <a:cs typeface="Times New Roman"/>
              </a:rPr>
              <a:t>」</a:t>
            </a:r>
            <a:r>
              <a:rPr lang="ja-JP" altLang="ja-JP" sz="1800" b="1">
                <a:latin typeface="Times New Roman"/>
                <a:ea typeface="ＭＳ Ｐ明朝"/>
                <a:cs typeface="Times New Roman"/>
              </a:rPr>
              <a:t>を旗揚げ、</a:t>
            </a:r>
            <a:r>
              <a:rPr lang="ja-JP" altLang="en-US" sz="1800" b="1">
                <a:latin typeface="Times New Roman"/>
                <a:ea typeface="ＭＳ Ｐ明朝"/>
                <a:cs typeface="Times New Roman"/>
              </a:rPr>
              <a:t>団結の場に。その</a:t>
            </a:r>
            <a:r>
              <a:rPr lang="ja-JP" altLang="ja-JP" sz="1800" b="1">
                <a:latin typeface="Times New Roman"/>
                <a:ea typeface="ＭＳ Ｐ明朝"/>
                <a:cs typeface="Times New Roman"/>
              </a:rPr>
              <a:t>集住地</a:t>
            </a:r>
            <a:r>
              <a:rPr lang="ja-JP" altLang="en-US" sz="1800" b="1">
                <a:latin typeface="Times New Roman"/>
                <a:ea typeface="ＭＳ Ｐ明朝"/>
                <a:cs typeface="Times New Roman"/>
              </a:rPr>
              <a:t>・長田区は後に</a:t>
            </a:r>
            <a:r>
              <a:rPr lang="ja-JP" altLang="ja-JP" sz="1800" b="1">
                <a:latin typeface="Times New Roman"/>
                <a:ea typeface="ＭＳ Ｐ明朝"/>
                <a:cs typeface="Times New Roman"/>
              </a:rPr>
              <a:t>商業地</a:t>
            </a:r>
            <a:r>
              <a:rPr lang="ja-JP" altLang="en-US" sz="1800" b="1">
                <a:latin typeface="Times New Roman"/>
                <a:ea typeface="ＭＳ Ｐ明朝"/>
                <a:cs typeface="Times New Roman"/>
              </a:rPr>
              <a:t>に発展、一角の六間道は</a:t>
            </a:r>
            <a:r>
              <a:rPr lang="ja-JP" altLang="ja-JP" sz="1800" b="1">
                <a:latin typeface="Times New Roman"/>
                <a:ea typeface="ＭＳ Ｐ明朝"/>
                <a:cs typeface="Times New Roman"/>
              </a:rPr>
              <a:t>「徳之島銀座」と</a:t>
            </a:r>
            <a:r>
              <a:rPr lang="ja-JP" altLang="en-US" sz="1800" b="1">
                <a:latin typeface="Times New Roman"/>
                <a:ea typeface="ＭＳ Ｐ明朝"/>
                <a:cs typeface="Times New Roman"/>
              </a:rPr>
              <a:t>も</a:t>
            </a:r>
            <a:r>
              <a:rPr lang="ja-JP" altLang="ja-JP" sz="1800" b="1">
                <a:latin typeface="Times New Roman"/>
                <a:ea typeface="ＭＳ Ｐ明朝"/>
                <a:cs typeface="Times New Roman"/>
              </a:rPr>
              <a:t>称され</a:t>
            </a:r>
            <a:r>
              <a:rPr lang="ja-JP" altLang="en-US" sz="1800" b="1">
                <a:latin typeface="Times New Roman"/>
                <a:ea typeface="ＭＳ Ｐ明朝"/>
                <a:cs typeface="Times New Roman"/>
              </a:rPr>
              <a:t>、今も精肉店</a:t>
            </a:r>
            <a:r>
              <a:rPr lang="ja-JP" altLang="ja-JP" sz="1800" b="1">
                <a:latin typeface="Times New Roman"/>
                <a:ea typeface="ＭＳ Ｐ明朝"/>
                <a:cs typeface="Times New Roman"/>
              </a:rPr>
              <a:t>などが並び、</a:t>
            </a:r>
            <a:r>
              <a:rPr lang="ja-JP" altLang="en-US" sz="1800" b="1">
                <a:latin typeface="Times New Roman"/>
                <a:ea typeface="ＭＳ Ｐ明朝"/>
                <a:cs typeface="Times New Roman"/>
              </a:rPr>
              <a:t>出身者がアーケード商店街を行き来している。</a:t>
            </a:r>
            <a:endParaRPr lang="ja-JP" altLang="ja-JP" sz="1800" b="1">
              <a:latin typeface="Times New Roman"/>
              <a:ea typeface="ＭＳ Ｐ明朝"/>
              <a:cs typeface="Times New Roman"/>
            </a:endParaRPr>
          </a:p>
        </p:txBody>
      </p:sp>
      <p:sp>
        <p:nvSpPr>
          <p:cNvPr id="2" name="正方形/長方形 1">
            <a:extLst>
              <a:ext uri="{FF2B5EF4-FFF2-40B4-BE49-F238E27FC236}">
                <a16:creationId xmlns:a16="http://schemas.microsoft.com/office/drawing/2014/main" id="{F40914C7-8646-1575-0FED-228FAA1A72D6}"/>
              </a:ext>
            </a:extLst>
          </p:cNvPr>
          <p:cNvSpPr/>
          <p:nvPr/>
        </p:nvSpPr>
        <p:spPr>
          <a:xfrm>
            <a:off x="1616970" y="428882"/>
            <a:ext cx="7029489" cy="646331"/>
          </a:xfrm>
          <a:prstGeom prst="rect">
            <a:avLst/>
          </a:prstGeom>
          <a:noFill/>
        </p:spPr>
        <p:txBody>
          <a:bodyPr wrap="square" lIns="91440" tIns="45720" rIns="91440" bIns="45720" anchor="t">
            <a:spAutoFit/>
          </a:bodyPr>
          <a:lstStyle/>
          <a:p>
            <a:pPr algn="ctr">
              <a:defRPr/>
            </a:pPr>
            <a:r>
              <a:rPr lang="ja-JP" altLang="ja-JP" sz="3600" b="1" i="1" spc="50">
                <a:ln w="12700" cmpd="sng">
                  <a:solidFill>
                    <a:srgbClr val="CC0066"/>
                  </a:solidFill>
                  <a:prstDash val="solid"/>
                </a:ln>
                <a:solidFill>
                  <a:srgbClr val="7030A0"/>
                </a:solidFill>
                <a:effectLst>
                  <a:glow rad="53100">
                    <a:schemeClr val="accent6">
                      <a:satMod val="180000"/>
                      <a:alpha val="30000"/>
                    </a:schemeClr>
                  </a:glow>
                </a:effectLst>
                <a:ea typeface="游ゴシック"/>
              </a:rPr>
              <a:t>東神戸</a:t>
            </a:r>
            <a:r>
              <a:rPr lang="ja-JP" altLang="en-US" sz="3600" b="1" i="1" spc="50">
                <a:ln w="12700" cmpd="sng">
                  <a:solidFill>
                    <a:srgbClr val="CC0066"/>
                  </a:solidFill>
                  <a:prstDash val="solid"/>
                </a:ln>
                <a:solidFill>
                  <a:srgbClr val="7030A0"/>
                </a:solidFill>
                <a:effectLst>
                  <a:glow rad="53100">
                    <a:schemeClr val="accent6">
                      <a:satMod val="180000"/>
                      <a:alpha val="30000"/>
                    </a:schemeClr>
                  </a:glow>
                </a:effectLst>
                <a:ea typeface="游ゴシック"/>
              </a:rPr>
              <a:t>の</a:t>
            </a:r>
            <a:r>
              <a:rPr lang="ja-JP" altLang="ja-JP" sz="3600" b="1" i="1" spc="50">
                <a:ln w="12700" cmpd="sng">
                  <a:solidFill>
                    <a:srgbClr val="CC0066"/>
                  </a:solidFill>
                  <a:prstDash val="solid"/>
                </a:ln>
                <a:solidFill>
                  <a:srgbClr val="7030A0"/>
                </a:solidFill>
                <a:effectLst>
                  <a:glow rad="53100">
                    <a:schemeClr val="accent6">
                      <a:satMod val="180000"/>
                      <a:alpha val="30000"/>
                    </a:schemeClr>
                  </a:glow>
                </a:effectLst>
                <a:ea typeface="游ゴシック"/>
              </a:rPr>
              <a:t>沖洲、西神戸</a:t>
            </a:r>
            <a:r>
              <a:rPr lang="ja-JP" altLang="en-US" sz="3600" b="1" i="1" spc="50">
                <a:ln w="12700" cmpd="sng">
                  <a:solidFill>
                    <a:srgbClr val="CC0066"/>
                  </a:solidFill>
                  <a:prstDash val="solid"/>
                </a:ln>
                <a:solidFill>
                  <a:srgbClr val="7030A0"/>
                </a:solidFill>
                <a:effectLst>
                  <a:glow rad="53100">
                    <a:schemeClr val="accent6">
                      <a:satMod val="180000"/>
                      <a:alpha val="30000"/>
                    </a:schemeClr>
                  </a:glow>
                </a:effectLst>
                <a:ea typeface="游ゴシック"/>
              </a:rPr>
              <a:t>の</a:t>
            </a:r>
            <a:r>
              <a:rPr lang="ja-JP" altLang="ja-JP" sz="3600" b="1" i="1" spc="50">
                <a:ln w="12700" cmpd="sng">
                  <a:solidFill>
                    <a:srgbClr val="CC0066"/>
                  </a:solidFill>
                  <a:prstDash val="solid"/>
                </a:ln>
                <a:solidFill>
                  <a:srgbClr val="7030A0"/>
                </a:solidFill>
                <a:effectLst>
                  <a:glow rad="53100">
                    <a:schemeClr val="accent6">
                      <a:satMod val="180000"/>
                      <a:alpha val="30000"/>
                    </a:schemeClr>
                  </a:glow>
                </a:effectLst>
                <a:ea typeface="游ゴシック"/>
              </a:rPr>
              <a:t>徳洲人</a:t>
            </a:r>
            <a:endParaRPr lang="ja-JP" altLang="en-US" sz="3600" b="1" i="1" spc="50">
              <a:ln w="12700" cmpd="sng">
                <a:solidFill>
                  <a:srgbClr val="CC0066"/>
                </a:solidFill>
                <a:prstDash val="solid"/>
              </a:ln>
              <a:solidFill>
                <a:srgbClr val="7030A0"/>
              </a:solidFill>
              <a:effectLst>
                <a:glow rad="53100">
                  <a:schemeClr val="accent6">
                    <a:satMod val="180000"/>
                    <a:alpha val="30000"/>
                  </a:schemeClr>
                </a:glow>
              </a:effectLst>
              <a:ea typeface="游ゴシック"/>
            </a:endParaRPr>
          </a:p>
        </p:txBody>
      </p:sp>
      <p:pic>
        <p:nvPicPr>
          <p:cNvPr id="10251" name="Picture 9" descr="C:\Users\harai\Desktop\海を渡った農民の行方　部落解放共闘近畿九州ブロック交流集会\ＪＲ新永田駅の若松公園。神戸出身の横山光輝の往年の名作で、震災後の困難に立ち向かう不屈の姿(＿神戸新聞)12699349.jpg">
            <a:extLst>
              <a:ext uri="{FF2B5EF4-FFF2-40B4-BE49-F238E27FC236}">
                <a16:creationId xmlns:a16="http://schemas.microsoft.com/office/drawing/2014/main" id="{9F1FC302-1BD5-5ED0-6E1E-37913BFFD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1" y="1203325"/>
            <a:ext cx="18065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960066DA-31F7-09B3-BA0A-DAC5FC3F4166}"/>
              </a:ext>
            </a:extLst>
          </p:cNvPr>
          <p:cNvSpPr txBox="1"/>
          <p:nvPr/>
        </p:nvSpPr>
        <p:spPr>
          <a:xfrm>
            <a:off x="343084" y="1333501"/>
            <a:ext cx="553998" cy="4557424"/>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vert="eaVert" wrap="square" lIns="91440" tIns="45720" rIns="91440" bIns="45720" anchor="t">
            <a:spAutoFit/>
          </a:bodyPr>
          <a:lstStyle/>
          <a:p>
            <a:pPr>
              <a:defRPr/>
            </a:pPr>
            <a:r>
              <a:rPr lang="ja-JP" altLang="en-US" sz="2400">
                <a:latin typeface="HG創英角ｺﾞｼｯｸUB"/>
                <a:ea typeface="HG創英角ｺﾞｼｯｸUB"/>
              </a:rPr>
              <a:t>川崎造船と沖永良部出身者</a:t>
            </a:r>
          </a:p>
        </p:txBody>
      </p:sp>
      <p:sp>
        <p:nvSpPr>
          <p:cNvPr id="6" name="テキスト ボックス 5">
            <a:extLst>
              <a:ext uri="{FF2B5EF4-FFF2-40B4-BE49-F238E27FC236}">
                <a16:creationId xmlns:a16="http://schemas.microsoft.com/office/drawing/2014/main" id="{1DE13D6E-4885-D839-F970-C90326738070}"/>
              </a:ext>
            </a:extLst>
          </p:cNvPr>
          <p:cNvSpPr txBox="1"/>
          <p:nvPr/>
        </p:nvSpPr>
        <p:spPr>
          <a:xfrm>
            <a:off x="4588926" y="1446213"/>
            <a:ext cx="553998" cy="4808393"/>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vert="eaVert" wrap="square" lIns="91440" tIns="45720" rIns="91440" bIns="45720" anchor="t">
            <a:spAutoFit/>
          </a:bodyPr>
          <a:lstStyle/>
          <a:p>
            <a:pPr>
              <a:defRPr/>
            </a:pPr>
            <a:r>
              <a:rPr lang="ja-JP" altLang="en-US" sz="2400">
                <a:latin typeface="HG創英角ｺﾞｼｯｸUB"/>
                <a:ea typeface="HG創英角ｺﾞｼｯｸUB"/>
              </a:rPr>
              <a:t>三菱と徳之島出身者の街・長田</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Users\harai\Desktop\map.png">
            <a:extLst>
              <a:ext uri="{FF2B5EF4-FFF2-40B4-BE49-F238E27FC236}">
                <a16:creationId xmlns:a16="http://schemas.microsoft.com/office/drawing/2014/main" id="{CAE23E71-8BE2-88EB-995B-2AE6CCF09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25439"/>
            <a:ext cx="4923425" cy="1304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267" name="円/楕円 2">
            <a:extLst>
              <a:ext uri="{FF2B5EF4-FFF2-40B4-BE49-F238E27FC236}">
                <a16:creationId xmlns:a16="http://schemas.microsoft.com/office/drawing/2014/main" id="{C30339AA-23BD-5A0A-6285-5569347F3E00}"/>
              </a:ext>
            </a:extLst>
          </p:cNvPr>
          <p:cNvSpPr>
            <a:spLocks noChangeArrowheads="1"/>
          </p:cNvSpPr>
          <p:nvPr/>
        </p:nvSpPr>
        <p:spPr bwMode="auto">
          <a:xfrm>
            <a:off x="7454900" y="60326"/>
            <a:ext cx="1428750" cy="931863"/>
          </a:xfrm>
          <a:prstGeom prst="ellipse">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57150"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defTabSz="571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defTabSz="5715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endParaRPr lang="ja-JP" altLang="en-US" sz="1800">
              <a:solidFill>
                <a:srgbClr val="FF0000"/>
              </a:solidFill>
            </a:endParaRPr>
          </a:p>
        </p:txBody>
      </p:sp>
      <p:sp>
        <p:nvSpPr>
          <p:cNvPr id="11268" name="正方形/長方形 1">
            <a:extLst>
              <a:ext uri="{FF2B5EF4-FFF2-40B4-BE49-F238E27FC236}">
                <a16:creationId xmlns:a16="http://schemas.microsoft.com/office/drawing/2014/main" id="{CF2B817A-EA6E-4382-77A1-E1C291ED642C}"/>
              </a:ext>
            </a:extLst>
          </p:cNvPr>
          <p:cNvSpPr>
            <a:spLocks noChangeArrowheads="1"/>
          </p:cNvSpPr>
          <p:nvPr/>
        </p:nvSpPr>
        <p:spPr bwMode="auto">
          <a:xfrm>
            <a:off x="3888366" y="1715078"/>
            <a:ext cx="491648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1600" b="1">
                <a:solidFill>
                  <a:srgbClr val="000000"/>
                </a:solidFill>
                <a:latin typeface="ＭＳ 明朝" panose="02020609040205080304" pitchFamily="49" charset="-128"/>
                <a:cs typeface="Times New Roman" panose="02020603050405020304" pitchFamily="18" charset="0"/>
              </a:rPr>
              <a:t>　尼崎は明治期、紡績の街として栄え、女工で賑わい、その後、工都として機械・加工分野が進出発展、出稼ぎ者で溢れた。　</a:t>
            </a:r>
            <a:endParaRPr lang="en-US" altLang="ja-JP" sz="1600" b="1">
              <a:solidFill>
                <a:srgbClr val="000000"/>
              </a:solidFill>
              <a:latin typeface="ＭＳ 明朝" panose="02020609040205080304" pitchFamily="49" charset="-128"/>
              <a:cs typeface="Times New Roman" panose="02020603050405020304" pitchFamily="18" charset="0"/>
            </a:endParaRPr>
          </a:p>
          <a:p>
            <a:pPr eaLnBrk="1" hangingPunct="1">
              <a:spcBef>
                <a:spcPct val="0"/>
              </a:spcBef>
              <a:buFontTx/>
              <a:buNone/>
            </a:pPr>
            <a:r>
              <a:rPr lang="en-US" altLang="ja-JP" sz="1600" b="1">
                <a:solidFill>
                  <a:srgbClr val="000000"/>
                </a:solidFill>
                <a:latin typeface="ＭＳ 明朝" panose="02020609040205080304" pitchFamily="49" charset="-128"/>
                <a:cs typeface="Times New Roman" panose="02020603050405020304" pitchFamily="18" charset="0"/>
              </a:rPr>
              <a:t>  4</a:t>
            </a:r>
            <a:r>
              <a:rPr lang="ja-JP" altLang="en-US" sz="1600" b="1">
                <a:solidFill>
                  <a:srgbClr val="000000"/>
                </a:solidFill>
                <a:latin typeface="ＭＳ 明朝" panose="02020609040205080304" pitchFamily="49" charset="-128"/>
                <a:cs typeface="Times New Roman" panose="02020603050405020304" pitchFamily="18" charset="0"/>
              </a:rPr>
              <a:t>万人とも言われる奄美出身者は、大庄</a:t>
            </a:r>
            <a:r>
              <a:rPr lang="en-US" altLang="ja-JP" sz="1600" b="1">
                <a:solidFill>
                  <a:srgbClr val="000000"/>
                </a:solidFill>
                <a:latin typeface="ＭＳ 明朝" panose="02020609040205080304" pitchFamily="49" charset="-128"/>
                <a:cs typeface="Times New Roman" panose="02020603050405020304" pitchFamily="18" charset="0"/>
              </a:rPr>
              <a:t>(</a:t>
            </a:r>
            <a:r>
              <a:rPr lang="ja-JP" altLang="en-US" sz="1600" b="1">
                <a:solidFill>
                  <a:srgbClr val="000000"/>
                </a:solidFill>
                <a:latin typeface="ＭＳ 明朝" panose="02020609040205080304" pitchFamily="49" charset="-128"/>
                <a:cs typeface="Times New Roman" panose="02020603050405020304" pitchFamily="18" charset="0"/>
              </a:rPr>
              <a:t>おおしょう</a:t>
            </a:r>
            <a:r>
              <a:rPr lang="en-US" altLang="ja-JP" sz="1600" b="1">
                <a:solidFill>
                  <a:srgbClr val="000000"/>
                </a:solidFill>
                <a:latin typeface="ＭＳ 明朝" panose="02020609040205080304" pitchFamily="49" charset="-128"/>
                <a:cs typeface="Times New Roman" panose="02020603050405020304" pitchFamily="18" charset="0"/>
              </a:rPr>
              <a:t>)</a:t>
            </a:r>
            <a:r>
              <a:rPr lang="ja-JP" altLang="en-US" sz="1600" b="1">
                <a:solidFill>
                  <a:srgbClr val="000000"/>
                </a:solidFill>
                <a:latin typeface="ＭＳ 明朝" panose="02020609040205080304" pitchFamily="49" charset="-128"/>
                <a:cs typeface="Times New Roman" panose="02020603050405020304" pitchFamily="18" charset="0"/>
              </a:rPr>
              <a:t>に沖永良部島と喜界島出身者、杭瀬には徳之島や名瀬、東難波は瀬戸内町と、シマごとに集住、</a:t>
            </a:r>
            <a:r>
              <a:rPr lang="ja-JP" altLang="en-US" sz="1600" b="1">
                <a:solidFill>
                  <a:srgbClr val="000000"/>
                </a:solidFill>
                <a:latin typeface="Roboto" panose="02000000000000000000" pitchFamily="2" charset="0"/>
                <a:cs typeface="Times New Roman" panose="02020603050405020304" pitchFamily="18" charset="0"/>
              </a:rPr>
              <a:t>阪神・神戸線の杭瀬駅</a:t>
            </a:r>
            <a:r>
              <a:rPr lang="en-US" altLang="ja-JP" sz="1600" b="1">
                <a:solidFill>
                  <a:srgbClr val="000000"/>
                </a:solidFill>
                <a:latin typeface="Roboto" panose="02000000000000000000" pitchFamily="2" charset="0"/>
                <a:cs typeface="Times New Roman" panose="02020603050405020304" pitchFamily="18" charset="0"/>
              </a:rPr>
              <a:t>(</a:t>
            </a:r>
            <a:r>
              <a:rPr lang="ja-JP" altLang="en-US" sz="1600" b="1">
                <a:solidFill>
                  <a:srgbClr val="000000"/>
                </a:solidFill>
                <a:latin typeface="Roboto" panose="02000000000000000000" pitchFamily="2" charset="0"/>
                <a:cs typeface="Times New Roman" panose="02020603050405020304" pitchFamily="18" charset="0"/>
              </a:rPr>
              <a:t>上写真</a:t>
            </a:r>
            <a:r>
              <a:rPr lang="en-US" altLang="ja-JP" sz="1600" b="1">
                <a:solidFill>
                  <a:srgbClr val="000000"/>
                </a:solidFill>
                <a:latin typeface="Roboto" panose="02000000000000000000" pitchFamily="2" charset="0"/>
                <a:cs typeface="Times New Roman" panose="02020603050405020304" pitchFamily="18" charset="0"/>
              </a:rPr>
              <a:t>)</a:t>
            </a:r>
            <a:r>
              <a:rPr lang="ja-JP" altLang="en-US" sz="1600" b="1">
                <a:solidFill>
                  <a:srgbClr val="000000"/>
                </a:solidFill>
                <a:latin typeface="Roboto" panose="02000000000000000000" pitchFamily="2" charset="0"/>
                <a:cs typeface="Times New Roman" panose="02020603050405020304" pitchFamily="18" charset="0"/>
              </a:rPr>
              <a:t>一帯や、国道北側・商店街は出身者が行き交い、「リトル奄美」と呼ばれている。</a:t>
            </a:r>
            <a:endParaRPr lang="ja-JP" altLang="en-US" sz="1600" b="1"/>
          </a:p>
        </p:txBody>
      </p:sp>
      <p:pic>
        <p:nvPicPr>
          <p:cNvPr id="11269" name="Picture 5" descr="C:\Users\harai\Desktop\IMG_5126.JPG">
            <a:extLst>
              <a:ext uri="{FF2B5EF4-FFF2-40B4-BE49-F238E27FC236}">
                <a16:creationId xmlns:a16="http://schemas.microsoft.com/office/drawing/2014/main" id="{94ED0EEB-C43E-F8C6-A907-2C0A964E7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4038600"/>
            <a:ext cx="152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C:\Users\harai\Desktop\IMG_5125.JPG">
            <a:extLst>
              <a:ext uri="{FF2B5EF4-FFF2-40B4-BE49-F238E27FC236}">
                <a16:creationId xmlns:a16="http://schemas.microsoft.com/office/drawing/2014/main" id="{473F75D8-4434-33B8-4B43-999EE83A7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026" y="4094163"/>
            <a:ext cx="3497263"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C:\Users\harai\Desktop\IMG_5121.JPG">
            <a:extLst>
              <a:ext uri="{FF2B5EF4-FFF2-40B4-BE49-F238E27FC236}">
                <a16:creationId xmlns:a16="http://schemas.microsoft.com/office/drawing/2014/main" id="{1165E7BC-860D-5C69-2863-0B10B9886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051" y="4100225"/>
            <a:ext cx="1870075"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C:\Users\harai\Desktop\IMG_5122.JPG">
            <a:extLst>
              <a:ext uri="{FF2B5EF4-FFF2-40B4-BE49-F238E27FC236}">
                <a16:creationId xmlns:a16="http://schemas.microsoft.com/office/drawing/2014/main" id="{1DC5609C-E8A6-17D1-AD38-562044FB7F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288" y="325438"/>
            <a:ext cx="34798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正方形/長方形 1">
            <a:extLst>
              <a:ext uri="{FF2B5EF4-FFF2-40B4-BE49-F238E27FC236}">
                <a16:creationId xmlns:a16="http://schemas.microsoft.com/office/drawing/2014/main" id="{6A08DD71-D0D6-849E-2E4D-EA0A744C6E6B}"/>
              </a:ext>
            </a:extLst>
          </p:cNvPr>
          <p:cNvSpPr>
            <a:spLocks noChangeArrowheads="1"/>
          </p:cNvSpPr>
          <p:nvPr/>
        </p:nvSpPr>
        <p:spPr bwMode="auto">
          <a:xfrm>
            <a:off x="7670801" y="203201"/>
            <a:ext cx="110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3600">
                <a:solidFill>
                  <a:schemeClr val="bg1"/>
                </a:solidFill>
                <a:latin typeface="HG創英角ｺﾞｼｯｸUB" panose="020B0A09000000000000" pitchFamily="49" charset="-128"/>
                <a:ea typeface="HG創英角ｺﾞｼｯｸUB" panose="020B0A09000000000000" pitchFamily="49" charset="-128"/>
              </a:rPr>
              <a:t>尼崎</a:t>
            </a:r>
          </a:p>
        </p:txBody>
      </p:sp>
      <p:sp>
        <p:nvSpPr>
          <p:cNvPr id="11274" name="テキスト ボックス 4">
            <a:extLst>
              <a:ext uri="{FF2B5EF4-FFF2-40B4-BE49-F238E27FC236}">
                <a16:creationId xmlns:a16="http://schemas.microsoft.com/office/drawing/2014/main" id="{B9DC8CB0-9843-E2CA-DBDF-081BFF704642}"/>
              </a:ext>
            </a:extLst>
          </p:cNvPr>
          <p:cNvSpPr txBox="1">
            <a:spLocks noChangeArrowheads="1"/>
          </p:cNvSpPr>
          <p:nvPr/>
        </p:nvSpPr>
        <p:spPr bwMode="auto">
          <a:xfrm>
            <a:off x="369888" y="2673351"/>
            <a:ext cx="41719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3200" i="1">
                <a:solidFill>
                  <a:srgbClr val="996633"/>
                </a:solidFill>
                <a:latin typeface="AR明朝体U" pitchFamily="17" charset="-128"/>
                <a:ea typeface="AR明朝体U" pitchFamily="17" charset="-128"/>
              </a:rPr>
              <a:t>尼崎・杭瀬に残る</a:t>
            </a:r>
          </a:p>
          <a:p>
            <a:pPr eaLnBrk="1" hangingPunct="1">
              <a:spcBef>
                <a:spcPct val="0"/>
              </a:spcBef>
              <a:buFontTx/>
              <a:buNone/>
            </a:pPr>
            <a:r>
              <a:rPr lang="ja-JP" altLang="en-US" sz="3200" i="1">
                <a:solidFill>
                  <a:srgbClr val="996633"/>
                </a:solidFill>
                <a:latin typeface="AR明朝体U" pitchFamily="17" charset="-128"/>
                <a:ea typeface="AR明朝体U" pitchFamily="17" charset="-128"/>
              </a:rPr>
              <a:t>「リトル奄美」</a:t>
            </a:r>
          </a:p>
        </p:txBody>
      </p:sp>
      <p:sp>
        <p:nvSpPr>
          <p:cNvPr id="11275" name="テキスト ボックス 5">
            <a:extLst>
              <a:ext uri="{FF2B5EF4-FFF2-40B4-BE49-F238E27FC236}">
                <a16:creationId xmlns:a16="http://schemas.microsoft.com/office/drawing/2014/main" id="{D5CA66CE-9EBF-B671-784D-3E1CDEE6A168}"/>
              </a:ext>
            </a:extLst>
          </p:cNvPr>
          <p:cNvSpPr txBox="1">
            <a:spLocks noChangeArrowheads="1"/>
          </p:cNvSpPr>
          <p:nvPr/>
        </p:nvSpPr>
        <p:spPr bwMode="auto">
          <a:xfrm>
            <a:off x="2122528" y="4249738"/>
            <a:ext cx="55399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1200">
                <a:latin typeface="HG創英角ｺﾞｼｯｸUB" panose="020B0A09000000000000" pitchFamily="49" charset="-128"/>
                <a:ea typeface="HG創英角ｺﾞｼｯｸUB" panose="020B0A09000000000000" pitchFamily="49" charset="-128"/>
              </a:rPr>
              <a:t>スナックを経営する瀬戸内町出身の香川敏子さん</a:t>
            </a:r>
          </a:p>
        </p:txBody>
      </p:sp>
      <p:sp>
        <p:nvSpPr>
          <p:cNvPr id="11276" name="テキスト ボックス 6">
            <a:extLst>
              <a:ext uri="{FF2B5EF4-FFF2-40B4-BE49-F238E27FC236}">
                <a16:creationId xmlns:a16="http://schemas.microsoft.com/office/drawing/2014/main" id="{3285214D-DA2F-F8C7-A735-29B1F73C28D0}"/>
              </a:ext>
            </a:extLst>
          </p:cNvPr>
          <p:cNvSpPr txBox="1">
            <a:spLocks noChangeArrowheads="1"/>
          </p:cNvSpPr>
          <p:nvPr/>
        </p:nvSpPr>
        <p:spPr bwMode="auto">
          <a:xfrm>
            <a:off x="2938730" y="4281199"/>
            <a:ext cx="369332"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1200">
                <a:latin typeface="HG創英角ｺﾞｼｯｸUB" panose="020B0A09000000000000" pitchFamily="49" charset="-128"/>
                <a:ea typeface="HG創英角ｺﾞｼｯｸUB" panose="020B0A09000000000000" pitchFamily="49" charset="-128"/>
              </a:rPr>
              <a:t>阪神線杭瀬駅隣の飲み屋横丁</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633C7E5-23B1-1F89-AF3F-77D40FFFA915}"/>
              </a:ext>
            </a:extLst>
          </p:cNvPr>
          <p:cNvSpPr/>
          <p:nvPr/>
        </p:nvSpPr>
        <p:spPr>
          <a:xfrm>
            <a:off x="4048054" y="1096629"/>
            <a:ext cx="4697908" cy="5374841"/>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正方形/長方形 1">
            <a:extLst>
              <a:ext uri="{FF2B5EF4-FFF2-40B4-BE49-F238E27FC236}">
                <a16:creationId xmlns:a16="http://schemas.microsoft.com/office/drawing/2014/main" id="{36847492-AEC4-8011-94ED-E110993F26E1}"/>
              </a:ext>
            </a:extLst>
          </p:cNvPr>
          <p:cNvSpPr/>
          <p:nvPr/>
        </p:nvSpPr>
        <p:spPr>
          <a:xfrm>
            <a:off x="530377" y="289769"/>
            <a:ext cx="6767498" cy="707886"/>
          </a:xfrm>
          <a:prstGeom prst="rect">
            <a:avLst/>
          </a:prstGeom>
        </p:spPr>
        <p:txBody>
          <a:bodyPr wrap="square" lIns="91440" tIns="45720" rIns="91440" bIns="45720" anchor="t">
            <a:spAutoFit/>
          </a:bodyPr>
          <a:lstStyle/>
          <a:p>
            <a:pPr>
              <a:defRPr/>
            </a:pPr>
            <a:r>
              <a:rPr lang="ja-JP" altLang="en-US" sz="4000" b="1" i="1">
                <a:solidFill>
                  <a:srgbClr val="C00000"/>
                </a:solidFill>
                <a:effectLst>
                  <a:outerShdw blurRad="38100" dist="38100" dir="2700000" algn="tl">
                    <a:srgbClr val="000000">
                      <a:alpha val="43137"/>
                    </a:srgbClr>
                  </a:outerShdw>
                </a:effectLst>
                <a:latin typeface="Times New Roman"/>
                <a:ea typeface="ＭＳ Ｐ明朝"/>
                <a:cs typeface="Times New Roman"/>
              </a:rPr>
              <a:t>寒村からの〝海外棄民〟</a:t>
            </a:r>
            <a:endParaRPr lang="ja-JP" altLang="en-US" sz="4000" b="1" i="1" dirty="0">
              <a:solidFill>
                <a:srgbClr val="C00000"/>
              </a:solidFill>
              <a:effectLst>
                <a:outerShdw blurRad="38100" dist="38100" dir="2700000" algn="tl">
                  <a:srgbClr val="000000">
                    <a:alpha val="43137"/>
                  </a:srgbClr>
                </a:outerShdw>
              </a:effectLst>
              <a:latin typeface="Times New Roman"/>
              <a:ea typeface="ＭＳ Ｐ明朝"/>
              <a:cs typeface="Times New Roman"/>
            </a:endParaRPr>
          </a:p>
        </p:txBody>
      </p:sp>
      <p:sp>
        <p:nvSpPr>
          <p:cNvPr id="12295" name="円/楕円 4">
            <a:extLst>
              <a:ext uri="{FF2B5EF4-FFF2-40B4-BE49-F238E27FC236}">
                <a16:creationId xmlns:a16="http://schemas.microsoft.com/office/drawing/2014/main" id="{16DE3E34-9891-85B4-ACC7-E1598D54AAB8}"/>
              </a:ext>
            </a:extLst>
          </p:cNvPr>
          <p:cNvSpPr>
            <a:spLocks noChangeArrowheads="1"/>
          </p:cNvSpPr>
          <p:nvPr/>
        </p:nvSpPr>
        <p:spPr bwMode="auto">
          <a:xfrm>
            <a:off x="6074332" y="-1041519"/>
            <a:ext cx="3538740" cy="2082717"/>
          </a:xfrm>
          <a:prstGeom prst="ellipse">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57150"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defTabSz="571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defTabSz="5715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endParaRPr lang="ja-JP" altLang="en-US" sz="1800"/>
          </a:p>
        </p:txBody>
      </p:sp>
      <p:sp>
        <p:nvSpPr>
          <p:cNvPr id="12296" name="テキスト ボックス 5">
            <a:extLst>
              <a:ext uri="{FF2B5EF4-FFF2-40B4-BE49-F238E27FC236}">
                <a16:creationId xmlns:a16="http://schemas.microsoft.com/office/drawing/2014/main" id="{AAB11EE6-1CFF-BBC2-FCAD-7F74568EF3D0}"/>
              </a:ext>
            </a:extLst>
          </p:cNvPr>
          <p:cNvSpPr txBox="1">
            <a:spLocks noChangeArrowheads="1"/>
          </p:cNvSpPr>
          <p:nvPr/>
        </p:nvSpPr>
        <p:spPr bwMode="auto">
          <a:xfrm>
            <a:off x="6705902" y="289792"/>
            <a:ext cx="22619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kumimoji="1">
                <a:solidFill>
                  <a:schemeClr val="tx1"/>
                </a:solidFill>
                <a:latin typeface="Times New Roman" pitchFamily="18" charset="0"/>
                <a:ea typeface="ＭＳ Ｐ明朝" pitchFamily="18" charset="-128"/>
              </a:defRPr>
            </a:lvl1pPr>
            <a:lvl2pPr marL="742950" indent="-285750" eaLnBrk="0" hangingPunct="0">
              <a:defRPr kumimoji="1">
                <a:solidFill>
                  <a:schemeClr val="tx1"/>
                </a:solidFill>
                <a:latin typeface="Times New Roman" pitchFamily="18" charset="0"/>
                <a:ea typeface="ＭＳ Ｐ明朝" pitchFamily="18" charset="-128"/>
              </a:defRPr>
            </a:lvl2pPr>
            <a:lvl3pPr marL="1143000" indent="-228600" eaLnBrk="0" hangingPunct="0">
              <a:defRPr kumimoji="1">
                <a:solidFill>
                  <a:schemeClr val="tx1"/>
                </a:solidFill>
                <a:latin typeface="Times New Roman" pitchFamily="18" charset="0"/>
                <a:ea typeface="ＭＳ Ｐ明朝" pitchFamily="18" charset="-128"/>
              </a:defRPr>
            </a:lvl3pPr>
            <a:lvl4pPr marL="1600200" indent="-228600" eaLnBrk="0" hangingPunct="0">
              <a:defRPr kumimoji="1">
                <a:solidFill>
                  <a:schemeClr val="tx1"/>
                </a:solidFill>
                <a:latin typeface="Times New Roman" pitchFamily="18" charset="0"/>
                <a:ea typeface="ＭＳ Ｐ明朝" pitchFamily="18" charset="-128"/>
              </a:defRPr>
            </a:lvl4pPr>
            <a:lvl5pPr marL="2057400" indent="-228600" eaLnBrk="0" hangingPunct="0">
              <a:defRPr kumimoji="1">
                <a:solidFill>
                  <a:schemeClr val="tx1"/>
                </a:solidFill>
                <a:latin typeface="Times New Roman" pitchFamily="18" charset="0"/>
                <a:ea typeface="ＭＳ Ｐ明朝" pitchFamily="18"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明朝" pitchFamily="18"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明朝" pitchFamily="18"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明朝" pitchFamily="18"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明朝" pitchFamily="18" charset="-128"/>
              </a:defRPr>
            </a:lvl9pPr>
          </a:lstStyle>
          <a:p>
            <a:pPr eaLnBrk="1" hangingPunct="1">
              <a:defRPr/>
            </a:pPr>
            <a:r>
              <a:rPr lang="ja-JP" altLang="en-US" sz="3600">
                <a:solidFill>
                  <a:schemeClr val="bg1"/>
                </a:solidFill>
                <a:effectLst>
                  <a:outerShdw blurRad="38100" dist="38100" dir="2700000" algn="tl">
                    <a:srgbClr val="000000">
                      <a:alpha val="43137"/>
                    </a:srgbClr>
                  </a:outerShdw>
                </a:effectLst>
                <a:latin typeface="HG創英角ｺﾞｼｯｸUB"/>
                <a:ea typeface="HG創英角ｺﾞｼｯｸUB"/>
              </a:rPr>
              <a:t>海外移民</a:t>
            </a:r>
            <a:endParaRPr lang="en-US" altLang="ja-JP" sz="3600">
              <a:solidFill>
                <a:schemeClr val="bg1"/>
              </a:solidFill>
              <a:effectLst>
                <a:outerShdw blurRad="38100" dist="38100" dir="2700000" algn="tl">
                  <a:srgbClr val="000000">
                    <a:alpha val="43137"/>
                  </a:srgbClr>
                </a:outerShdw>
              </a:effectLst>
              <a:latin typeface="HG創英角ｺﾞｼｯｸUB"/>
              <a:ea typeface="HG創英角ｺﾞｼｯｸUB"/>
            </a:endParaRPr>
          </a:p>
        </p:txBody>
      </p:sp>
      <p:sp>
        <p:nvSpPr>
          <p:cNvPr id="12297" name="Rectangle 24">
            <a:extLst>
              <a:ext uri="{FF2B5EF4-FFF2-40B4-BE49-F238E27FC236}">
                <a16:creationId xmlns:a16="http://schemas.microsoft.com/office/drawing/2014/main" id="{E2B39505-AAC3-DE23-C5DF-377B56D6AD2F}"/>
              </a:ext>
            </a:extLst>
          </p:cNvPr>
          <p:cNvSpPr>
            <a:spLocks noChangeArrowheads="1"/>
          </p:cNvSpPr>
          <p:nvPr/>
        </p:nvSpPr>
        <p:spPr bwMode="auto">
          <a:xfrm>
            <a:off x="4066020" y="1385232"/>
            <a:ext cx="4551777" cy="517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ctr">
            <a:spAutoFit/>
          </a:bodyPr>
          <a:lstStyle>
            <a:lvl1pPr indent="139700"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a:spcBef>
                <a:spcPct val="0"/>
              </a:spcBef>
              <a:buFontTx/>
              <a:buNone/>
            </a:pPr>
            <a:r>
              <a:rPr lang="ja-JP" altLang="en-US" sz="1800" b="1">
                <a:latin typeface="ＭＳ 明朝"/>
                <a:ea typeface="ＭＳ Ｐ明朝"/>
                <a:cs typeface="Times New Roman"/>
              </a:rPr>
              <a:t>「移民県」</a:t>
            </a:r>
            <a:r>
              <a:rPr lang="ja-JP" altLang="ja-JP" sz="1800" b="1">
                <a:latin typeface="ＭＳ 明朝"/>
                <a:ea typeface="ＭＳ Ｐ明朝"/>
                <a:cs typeface="Times New Roman"/>
              </a:rPr>
              <a:t>沖縄</a:t>
            </a:r>
            <a:r>
              <a:rPr lang="ja-JP" altLang="en-US" sz="1800" b="1">
                <a:latin typeface="ＭＳ 明朝"/>
                <a:ea typeface="ＭＳ Ｐ明朝"/>
                <a:cs typeface="Times New Roman"/>
              </a:rPr>
              <a:t>から</a:t>
            </a:r>
            <a:r>
              <a:rPr lang="ja-JP" altLang="ja-JP" sz="1800" b="1">
                <a:latin typeface="ＭＳ 明朝"/>
                <a:ea typeface="ＭＳ Ｐ明朝"/>
                <a:cs typeface="Times New Roman"/>
              </a:rPr>
              <a:t>のハワイ進出に次いで、奄美からは</a:t>
            </a:r>
            <a:r>
              <a:rPr lang="en-US" altLang="ja-JP" sz="1800" b="1" dirty="0">
                <a:latin typeface="ＭＳ 明朝"/>
                <a:ea typeface="ＭＳ Ｐ明朝"/>
                <a:cs typeface="Times New Roman"/>
              </a:rPr>
              <a:t>1918(</a:t>
            </a:r>
            <a:r>
              <a:rPr lang="ja-JP" altLang="en-US" sz="1800" b="1">
                <a:latin typeface="ＭＳ 明朝"/>
                <a:ea typeface="ＭＳ Ｐ明朝"/>
                <a:cs typeface="Times New Roman"/>
              </a:rPr>
              <a:t>大正</a:t>
            </a:r>
            <a:r>
              <a:rPr lang="en-US" altLang="ja-JP" sz="1800" b="1" dirty="0">
                <a:latin typeface="ＭＳ 明朝"/>
                <a:ea typeface="ＭＳ Ｐ明朝"/>
                <a:cs typeface="Times New Roman"/>
              </a:rPr>
              <a:t>7)</a:t>
            </a:r>
            <a:r>
              <a:rPr lang="ja-JP" altLang="en-US" sz="1800" b="1">
                <a:latin typeface="ＭＳ 明朝"/>
                <a:ea typeface="ＭＳ Ｐ明朝"/>
                <a:cs typeface="Times New Roman"/>
              </a:rPr>
              <a:t>年から、ブラジル移民が本格化。</a:t>
            </a:r>
            <a:r>
              <a:rPr lang="en-US" altLang="ja-JP" sz="1800" b="1" dirty="0">
                <a:latin typeface="ＭＳ 明朝"/>
                <a:ea typeface="ＭＳ Ｐ明朝"/>
                <a:cs typeface="Times New Roman"/>
              </a:rPr>
              <a:t>10</a:t>
            </a:r>
            <a:r>
              <a:rPr lang="ja-JP" altLang="en-US" sz="1800" b="1">
                <a:latin typeface="ＭＳ 明朝"/>
                <a:ea typeface="ＭＳ Ｐ明朝"/>
                <a:cs typeface="Times New Roman"/>
              </a:rPr>
              <a:t>月、島民</a:t>
            </a:r>
            <a:r>
              <a:rPr lang="en-US" altLang="ja-JP" sz="1800" b="1" dirty="0">
                <a:latin typeface="ＭＳ 明朝"/>
                <a:ea typeface="ＭＳ Ｐ明朝"/>
                <a:cs typeface="Times New Roman"/>
              </a:rPr>
              <a:t>71</a:t>
            </a:r>
            <a:r>
              <a:rPr lang="ja-JP" altLang="en-US" sz="1800" b="1">
                <a:latin typeface="ＭＳ 明朝"/>
                <a:ea typeface="ＭＳ Ｐ明朝"/>
                <a:cs typeface="Times New Roman"/>
              </a:rPr>
              <a:t>人を乗せた讃岐丸がサントス港に上陸。以降、戦前戦後を通し渡航が続き、コーヒー園就労などで根づいた。</a:t>
            </a:r>
            <a:r>
              <a:rPr lang="ja-JP" altLang="ja-JP" sz="1800" b="1">
                <a:latin typeface="Century"/>
                <a:ea typeface="ＭＳ Ｐ明朝"/>
              </a:rPr>
              <a:t>『</a:t>
            </a:r>
            <a:r>
              <a:rPr lang="ja-JP" altLang="ja-JP" sz="1800" b="1">
                <a:latin typeface="ＭＳ 明朝"/>
                <a:ea typeface="ＭＳ Ｐ明朝"/>
                <a:cs typeface="Times New Roman"/>
              </a:rPr>
              <a:t>在伯鹿児島県人発展史』には、｢当時の大島出身者は、ほとんどが宇検村出身者｣とあり、ノロエステ線プロミッソンなどに集住、言語を絶する苦闘を経て自歩を築いた。</a:t>
            </a:r>
          </a:p>
          <a:p>
            <a:pPr>
              <a:spcBef>
                <a:spcPct val="0"/>
              </a:spcBef>
              <a:buFontTx/>
              <a:buNone/>
            </a:pPr>
            <a:r>
              <a:rPr lang="ja-JP" altLang="ja-JP" sz="1800" b="1">
                <a:latin typeface="ＭＳ 明朝"/>
                <a:ea typeface="ＭＳ Ｐ明朝"/>
                <a:cs typeface="Times New Roman"/>
              </a:rPr>
              <a:t>また第一次大戦後、民間資本が製糖植民地</a:t>
            </a:r>
            <a:r>
              <a:rPr lang="ja-JP" altLang="en-US" sz="1800" b="1">
                <a:latin typeface="ＭＳ 明朝"/>
                <a:ea typeface="ＭＳ Ｐ明朝"/>
                <a:cs typeface="Times New Roman"/>
              </a:rPr>
              <a:t>化</a:t>
            </a:r>
            <a:r>
              <a:rPr lang="ja-JP" altLang="ja-JP" sz="1800" b="1">
                <a:latin typeface="ＭＳ 明朝"/>
                <a:ea typeface="ＭＳ Ｐ明朝"/>
                <a:cs typeface="Times New Roman"/>
              </a:rPr>
              <a:t>したサイパン・テニアン島など南洋諸島にも多くの奄美</a:t>
            </a:r>
            <a:r>
              <a:rPr lang="ja-JP" altLang="en-US" sz="1800" b="1">
                <a:latin typeface="ＭＳ 明朝"/>
                <a:ea typeface="ＭＳ Ｐ明朝"/>
                <a:cs typeface="Times New Roman"/>
              </a:rPr>
              <a:t>出身者が</a:t>
            </a:r>
            <a:r>
              <a:rPr lang="ja-JP" altLang="ja-JP" sz="1800" b="1">
                <a:latin typeface="ＭＳ 明朝"/>
                <a:ea typeface="ＭＳ Ｐ明朝"/>
                <a:cs typeface="Times New Roman"/>
              </a:rPr>
              <a:t>進出、その後の満蒙開拓にも。</a:t>
            </a:r>
            <a:r>
              <a:rPr lang="ja-JP" altLang="en-US" sz="1800" b="1">
                <a:latin typeface="ＭＳ 明朝"/>
                <a:ea typeface="ＭＳ Ｐ明朝"/>
                <a:cs typeface="Times New Roman"/>
              </a:rPr>
              <a:t>しかし、こうした国策による植民政策は</a:t>
            </a:r>
            <a:r>
              <a:rPr lang="en-US" altLang="ja-JP" sz="1800" b="1" dirty="0">
                <a:latin typeface="ＭＳ 明朝"/>
                <a:ea typeface="ＭＳ Ｐ明朝"/>
                <a:cs typeface="Times New Roman"/>
              </a:rPr>
              <a:t>〝</a:t>
            </a:r>
            <a:r>
              <a:rPr lang="ja-JP" altLang="en-US" sz="1800" b="1">
                <a:latin typeface="ＭＳ 明朝"/>
                <a:ea typeface="ＭＳ Ｐ明朝"/>
                <a:cs typeface="Times New Roman"/>
              </a:rPr>
              <a:t>棄民</a:t>
            </a:r>
            <a:r>
              <a:rPr lang="en-US" altLang="ja-JP" sz="1800" b="1" dirty="0">
                <a:latin typeface="ＭＳ 明朝"/>
                <a:ea typeface="ＭＳ Ｐ明朝"/>
                <a:cs typeface="Times New Roman"/>
              </a:rPr>
              <a:t>〟</a:t>
            </a:r>
            <a:r>
              <a:rPr lang="ja-JP" altLang="en-US" sz="1800" b="1">
                <a:latin typeface="ＭＳ 明朝"/>
                <a:ea typeface="ＭＳ Ｐ明朝"/>
                <a:cs typeface="Times New Roman"/>
              </a:rPr>
              <a:t>に繋がり、アジア太平洋戦争の敗戦で玉砕、逃散で多くの一般人の犠牲者を生んだ。</a:t>
            </a:r>
            <a:endParaRPr lang="ja-JP" altLang="ja-JP" sz="1800" b="1">
              <a:latin typeface="ＭＳ 明朝"/>
              <a:ea typeface="ＭＳ Ｐ明朝"/>
              <a:cs typeface="Times New Roman"/>
            </a:endParaRPr>
          </a:p>
          <a:p>
            <a:pPr>
              <a:spcBef>
                <a:spcPct val="0"/>
              </a:spcBef>
              <a:buFontTx/>
              <a:buNone/>
            </a:pPr>
            <a:endParaRPr lang="ja-JP" altLang="en-US" sz="1400"/>
          </a:p>
          <a:p>
            <a:pPr>
              <a:spcBef>
                <a:spcPct val="0"/>
              </a:spcBef>
              <a:buFontTx/>
              <a:buNone/>
            </a:pPr>
            <a:endParaRPr lang="ja-JP" altLang="en-US" sz="1800"/>
          </a:p>
        </p:txBody>
      </p:sp>
      <p:pic>
        <p:nvPicPr>
          <p:cNvPr id="3" name="図 2">
            <a:extLst>
              <a:ext uri="{FF2B5EF4-FFF2-40B4-BE49-F238E27FC236}">
                <a16:creationId xmlns:a16="http://schemas.microsoft.com/office/drawing/2014/main" id="{2A7D03E8-2BCB-A1FF-5D55-F51A3BAA9A17}"/>
              </a:ext>
            </a:extLst>
          </p:cNvPr>
          <p:cNvPicPr>
            <a:picLocks noChangeAspect="1"/>
          </p:cNvPicPr>
          <p:nvPr/>
        </p:nvPicPr>
        <p:blipFill>
          <a:blip r:embed="rId2"/>
          <a:stretch>
            <a:fillRect/>
          </a:stretch>
        </p:blipFill>
        <p:spPr>
          <a:xfrm>
            <a:off x="621200" y="1097132"/>
            <a:ext cx="2801174" cy="3852664"/>
          </a:xfrm>
          <a:prstGeom prst="rect">
            <a:avLst/>
          </a:prstGeom>
        </p:spPr>
      </p:pic>
      <p:sp>
        <p:nvSpPr>
          <p:cNvPr id="4" name="テキスト ボックス 3">
            <a:extLst>
              <a:ext uri="{FF2B5EF4-FFF2-40B4-BE49-F238E27FC236}">
                <a16:creationId xmlns:a16="http://schemas.microsoft.com/office/drawing/2014/main" id="{41E6A716-9F38-8070-73EF-4201A15F04C2}"/>
              </a:ext>
            </a:extLst>
          </p:cNvPr>
          <p:cNvSpPr txBox="1"/>
          <p:nvPr/>
        </p:nvSpPr>
        <p:spPr>
          <a:xfrm>
            <a:off x="404670" y="4939154"/>
            <a:ext cx="3334990" cy="15696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600" b="1">
                <a:latin typeface="AR P丸ゴシック体M"/>
                <a:ea typeface="游ゴシック"/>
                <a:cs typeface="Calibri"/>
              </a:rPr>
              <a:t>「</a:t>
            </a:r>
            <a:r>
              <a:rPr lang="ja-JP" altLang="en-US" sz="1600">
                <a:latin typeface="AR P丸ゴシック体M"/>
                <a:ea typeface="游ゴシック"/>
                <a:cs typeface="Calibri"/>
              </a:rPr>
              <a:t>稼デイ来ヨ」。宇検村からはブラジル移民が多く、村びと総出の壮行を受け湯湾港から船出した。人列は戦後も続いた。写真は移民100周年記念広報紙の表紙を飾った第一回の移住者。</a:t>
            </a:r>
          </a:p>
        </p:txBody>
      </p:sp>
    </p:spTree>
    <p:extLst>
      <p:ext uri="{BB962C8B-B14F-4D97-AF65-F5344CB8AC3E}">
        <p14:creationId xmlns:p14="http://schemas.microsoft.com/office/powerpoint/2010/main" val="2715054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円/楕円 9">
            <a:extLst>
              <a:ext uri="{FF2B5EF4-FFF2-40B4-BE49-F238E27FC236}">
                <a16:creationId xmlns:a16="http://schemas.microsoft.com/office/drawing/2014/main" id="{269975D1-5AC8-0747-D77A-643FB4407407}"/>
              </a:ext>
            </a:extLst>
          </p:cNvPr>
          <p:cNvSpPr>
            <a:spLocks noChangeArrowheads="1"/>
          </p:cNvSpPr>
          <p:nvPr/>
        </p:nvSpPr>
        <p:spPr bwMode="auto">
          <a:xfrm>
            <a:off x="1708805" y="4545786"/>
            <a:ext cx="3560763" cy="2012950"/>
          </a:xfrm>
          <a:prstGeom prst="ellipse">
            <a:avLst/>
          </a:prstGeom>
          <a:solidFill>
            <a:srgbClr val="C9E7A7"/>
          </a:solidFill>
          <a:ln w="9525" algn="ctr">
            <a:solidFill>
              <a:srgbClr val="E6FAEA"/>
            </a:solidFill>
            <a:round/>
            <a:headEnd/>
            <a:tailEnd/>
          </a:ln>
        </p:spPr>
        <p:txBody>
          <a:bodyPr/>
          <a:lstStyle>
            <a:lvl1pPr defTabSz="57150"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defTabSz="571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defTabSz="5715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endParaRPr lang="ja-JP" altLang="en-US" sz="1800"/>
          </a:p>
        </p:txBody>
      </p:sp>
      <p:sp>
        <p:nvSpPr>
          <p:cNvPr id="12292" name="正方形/長方形 4">
            <a:extLst>
              <a:ext uri="{FF2B5EF4-FFF2-40B4-BE49-F238E27FC236}">
                <a16:creationId xmlns:a16="http://schemas.microsoft.com/office/drawing/2014/main" id="{D7148932-C738-ACDC-63FA-DE71BA8C9410}"/>
              </a:ext>
            </a:extLst>
          </p:cNvPr>
          <p:cNvSpPr>
            <a:spLocks noChangeArrowheads="1"/>
          </p:cNvSpPr>
          <p:nvPr/>
        </p:nvSpPr>
        <p:spPr bwMode="auto">
          <a:xfrm>
            <a:off x="2574485" y="4902520"/>
            <a:ext cx="4572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1200" b="1">
                <a:latin typeface="AR P丸ゴシック体M" pitchFamily="50" charset="-128"/>
                <a:ea typeface="AR P丸ゴシック体M" pitchFamily="50" charset="-128"/>
              </a:rPr>
              <a:t>宇検村湯湾のブラジル橋。戦後</a:t>
            </a:r>
            <a:endParaRPr lang="en-US" altLang="ja-JP" sz="1200" b="1">
              <a:latin typeface="AR P丸ゴシック体M" pitchFamily="50" charset="-128"/>
              <a:ea typeface="AR P丸ゴシック体M" pitchFamily="50" charset="-128"/>
            </a:endParaRPr>
          </a:p>
          <a:p>
            <a:pPr eaLnBrk="1" hangingPunct="1">
              <a:spcBef>
                <a:spcPct val="0"/>
              </a:spcBef>
              <a:buFontTx/>
              <a:buNone/>
            </a:pPr>
            <a:r>
              <a:rPr lang="ja-JP" altLang="en-US" sz="1200" b="1">
                <a:latin typeface="AR P丸ゴシック体M" pitchFamily="50" charset="-128"/>
                <a:ea typeface="AR P丸ゴシック体M" pitchFamily="50" charset="-128"/>
              </a:rPr>
              <a:t>移民が故郷への恩返しと昭和</a:t>
            </a:r>
            <a:r>
              <a:rPr lang="en-US" altLang="ja-JP" sz="1200" b="1">
                <a:latin typeface="AR P丸ゴシック体M" pitchFamily="50" charset="-128"/>
                <a:ea typeface="AR P丸ゴシック体M" pitchFamily="50" charset="-128"/>
              </a:rPr>
              <a:t>31</a:t>
            </a:r>
          </a:p>
          <a:p>
            <a:pPr eaLnBrk="1" hangingPunct="1">
              <a:spcBef>
                <a:spcPct val="0"/>
              </a:spcBef>
              <a:buFontTx/>
              <a:buNone/>
            </a:pPr>
            <a:r>
              <a:rPr lang="ja-JP" altLang="en-US" sz="1200" b="1">
                <a:latin typeface="AR P丸ゴシック体M" pitchFamily="50" charset="-128"/>
                <a:ea typeface="AR P丸ゴシック体M" pitchFamily="50" charset="-128"/>
              </a:rPr>
              <a:t>年に浄財を寄付、木製から架け替</a:t>
            </a:r>
            <a:endParaRPr lang="en-US" altLang="ja-JP" sz="1200" b="1">
              <a:latin typeface="AR P丸ゴシック体M" pitchFamily="50" charset="-128"/>
              <a:ea typeface="AR P丸ゴシック体M" pitchFamily="50" charset="-128"/>
            </a:endParaRPr>
          </a:p>
          <a:p>
            <a:pPr eaLnBrk="1" hangingPunct="1">
              <a:spcBef>
                <a:spcPct val="0"/>
              </a:spcBef>
              <a:buFontTx/>
              <a:buNone/>
            </a:pPr>
            <a:r>
              <a:rPr lang="ja-JP" altLang="en-US" sz="1200" b="1">
                <a:latin typeface="AR P丸ゴシック体M" pitchFamily="50" charset="-128"/>
                <a:ea typeface="AR P丸ゴシック体M" pitchFamily="50" charset="-128"/>
              </a:rPr>
              <a:t>えられた。戦後移民の中には「再</a:t>
            </a:r>
            <a:endParaRPr lang="en-US" altLang="ja-JP" sz="1200" b="1">
              <a:latin typeface="AR P丸ゴシック体M" pitchFamily="50" charset="-128"/>
              <a:ea typeface="AR P丸ゴシック体M" pitchFamily="50" charset="-128"/>
            </a:endParaRPr>
          </a:p>
          <a:p>
            <a:pPr eaLnBrk="1" hangingPunct="1">
              <a:spcBef>
                <a:spcPct val="0"/>
              </a:spcBef>
              <a:buFontTx/>
              <a:buNone/>
            </a:pPr>
            <a:r>
              <a:rPr lang="ja-JP" altLang="en-US" sz="1200" b="1">
                <a:latin typeface="AR P丸ゴシック体M" pitchFamily="50" charset="-128"/>
                <a:ea typeface="AR P丸ゴシック体M" pitchFamily="50" charset="-128"/>
              </a:rPr>
              <a:t>び戦争の犠牲を蒙らないために</a:t>
            </a:r>
            <a:endParaRPr lang="en-US" altLang="ja-JP" sz="1200" b="1">
              <a:latin typeface="AR P丸ゴシック体M" pitchFamily="50" charset="-128"/>
              <a:ea typeface="AR P丸ゴシック体M" pitchFamily="50" charset="-128"/>
            </a:endParaRPr>
          </a:p>
          <a:p>
            <a:pPr eaLnBrk="1" hangingPunct="1">
              <a:spcBef>
                <a:spcPct val="0"/>
              </a:spcBef>
              <a:buFontTx/>
              <a:buNone/>
            </a:pPr>
            <a:r>
              <a:rPr lang="ja-JP" altLang="en-US" sz="1200" b="1">
                <a:latin typeface="AR P丸ゴシック体M" pitchFamily="50" charset="-128"/>
                <a:ea typeface="AR P丸ゴシック体M" pitchFamily="50" charset="-128"/>
              </a:rPr>
              <a:t>も」と戦禍のなかったブラジルを</a:t>
            </a:r>
            <a:endParaRPr lang="en-US" altLang="ja-JP" sz="1200" b="1">
              <a:latin typeface="AR P丸ゴシック体M" pitchFamily="50" charset="-128"/>
              <a:ea typeface="AR P丸ゴシック体M" pitchFamily="50" charset="-128"/>
            </a:endParaRPr>
          </a:p>
          <a:p>
            <a:pPr eaLnBrk="1" hangingPunct="1">
              <a:spcBef>
                <a:spcPct val="0"/>
              </a:spcBef>
              <a:buFontTx/>
              <a:buNone/>
            </a:pPr>
            <a:r>
              <a:rPr lang="ja-JP" altLang="en-US" sz="1200" b="1">
                <a:latin typeface="AR P丸ゴシック体M" pitchFamily="50" charset="-128"/>
                <a:ea typeface="AR P丸ゴシック体M" pitchFamily="50" charset="-128"/>
              </a:rPr>
              <a:t>決断した人もいた。</a:t>
            </a:r>
          </a:p>
        </p:txBody>
      </p:sp>
      <p:sp>
        <p:nvSpPr>
          <p:cNvPr id="11286" name="テキスト ボックス 10">
            <a:extLst>
              <a:ext uri="{FF2B5EF4-FFF2-40B4-BE49-F238E27FC236}">
                <a16:creationId xmlns:a16="http://schemas.microsoft.com/office/drawing/2014/main" id="{0D8C56EA-3ACF-E209-041D-4831F56ED7F2}"/>
              </a:ext>
            </a:extLst>
          </p:cNvPr>
          <p:cNvSpPr txBox="1">
            <a:spLocks noChangeArrowheads="1"/>
          </p:cNvSpPr>
          <p:nvPr/>
        </p:nvSpPr>
        <p:spPr bwMode="auto">
          <a:xfrm>
            <a:off x="7998678" y="3641726"/>
            <a:ext cx="830997" cy="2932113"/>
          </a:xfrm>
          <a:prstGeom prst="rect">
            <a:avLst/>
          </a:prstGeom>
          <a:ln/>
        </p:spPr>
        <p:style>
          <a:lnRef idx="2">
            <a:schemeClr val="accent1"/>
          </a:lnRef>
          <a:fillRef idx="1">
            <a:schemeClr val="lt1"/>
          </a:fillRef>
          <a:effectRef idx="0">
            <a:schemeClr val="accent1"/>
          </a:effectRef>
          <a:fontRef idx="minor">
            <a:schemeClr val="dk1"/>
          </a:fontRef>
        </p:style>
        <p:txBody>
          <a:bodyPr vert="eaVert" wrap="square">
            <a:spAutoFit/>
          </a:bodyPr>
          <a:lstStyle>
            <a:lvl1pPr eaLnBrk="0" hangingPunct="0">
              <a:spcBef>
                <a:spcPct val="20000"/>
              </a:spcBef>
              <a:buChar char="•"/>
              <a:defRPr kumimoji="1" sz="3200">
                <a:solidFill>
                  <a:schemeClr val="tx1"/>
                </a:solidFill>
                <a:latin typeface="Times New Roman" pitchFamily="18" charset="0"/>
                <a:ea typeface="ＭＳ Ｐ明朝" pitchFamily="18" charset="-128"/>
              </a:defRPr>
            </a:lvl1pPr>
            <a:lvl2pPr marL="742950" indent="-285750" eaLnBrk="0" hangingPunct="0">
              <a:spcBef>
                <a:spcPct val="20000"/>
              </a:spcBef>
              <a:buChar char="–"/>
              <a:defRPr kumimoji="1" sz="2800">
                <a:solidFill>
                  <a:schemeClr val="tx1"/>
                </a:solidFill>
                <a:latin typeface="Times New Roman" pitchFamily="18" charset="0"/>
                <a:ea typeface="ＭＳ Ｐ明朝" pitchFamily="18" charset="-128"/>
              </a:defRPr>
            </a:lvl2pPr>
            <a:lvl3pPr marL="1143000" indent="-228600" eaLnBrk="0" hangingPunct="0">
              <a:spcBef>
                <a:spcPct val="20000"/>
              </a:spcBef>
              <a:buChar char="•"/>
              <a:defRPr kumimoji="1" sz="2400">
                <a:solidFill>
                  <a:schemeClr val="tx1"/>
                </a:solidFill>
                <a:latin typeface="Times New Roman" pitchFamily="18" charset="0"/>
                <a:ea typeface="ＭＳ Ｐ明朝" pitchFamily="18" charset="-128"/>
              </a:defRPr>
            </a:lvl3pPr>
            <a:lvl4pPr marL="1600200" indent="-228600" eaLnBrk="0" hangingPunct="0">
              <a:spcBef>
                <a:spcPct val="20000"/>
              </a:spcBef>
              <a:buChar char="–"/>
              <a:defRPr kumimoji="1" sz="2000">
                <a:solidFill>
                  <a:schemeClr val="tx1"/>
                </a:solidFill>
                <a:latin typeface="Times New Roman" pitchFamily="18" charset="0"/>
                <a:ea typeface="ＭＳ Ｐ明朝" pitchFamily="18" charset="-128"/>
              </a:defRPr>
            </a:lvl4pPr>
            <a:lvl5pPr marL="2057400" indent="-228600" eaLnBrk="0" hangingPunct="0">
              <a:spcBef>
                <a:spcPct val="20000"/>
              </a:spcBef>
              <a:buChar char="»"/>
              <a:defRPr kumimoji="1" sz="2000">
                <a:solidFill>
                  <a:schemeClr val="tx1"/>
                </a:solidFill>
                <a:latin typeface="Times New Roman" pitchFamily="18" charset="0"/>
                <a:ea typeface="ＭＳ Ｐ明朝"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明朝"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明朝"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明朝"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明朝" pitchFamily="18" charset="-128"/>
              </a:defRPr>
            </a:lvl9pPr>
          </a:lstStyle>
          <a:p>
            <a:pPr eaLnBrk="1" hangingPunct="1">
              <a:spcBef>
                <a:spcPct val="0"/>
              </a:spcBef>
              <a:buFontTx/>
              <a:buNone/>
              <a:defRPr/>
            </a:pPr>
            <a:r>
              <a:rPr lang="ja-JP" altLang="en-US" sz="1400"/>
              <a:t>南洋テニアン島に渡り現地で同郷者と結婚した名瀬浦上出身のＵさん。「花嫁移民」と呼ばれた。</a:t>
            </a:r>
          </a:p>
        </p:txBody>
      </p:sp>
      <p:sp>
        <p:nvSpPr>
          <p:cNvPr id="2" name="正方形/長方形 1">
            <a:extLst>
              <a:ext uri="{FF2B5EF4-FFF2-40B4-BE49-F238E27FC236}">
                <a16:creationId xmlns:a16="http://schemas.microsoft.com/office/drawing/2014/main" id="{36847492-AEC4-8011-94ED-E110993F26E1}"/>
              </a:ext>
            </a:extLst>
          </p:cNvPr>
          <p:cNvSpPr/>
          <p:nvPr/>
        </p:nvSpPr>
        <p:spPr>
          <a:xfrm>
            <a:off x="1955800" y="446089"/>
            <a:ext cx="6786108" cy="646331"/>
          </a:xfrm>
          <a:prstGeom prst="rect">
            <a:avLst/>
          </a:prstGeom>
        </p:spPr>
        <p:txBody>
          <a:bodyPr wrap="square" lIns="91440" tIns="45720" rIns="91440" bIns="45720" anchor="t">
            <a:spAutoFit/>
          </a:bodyPr>
          <a:lstStyle/>
          <a:p>
            <a:pPr>
              <a:defRPr/>
            </a:pPr>
            <a:r>
              <a:rPr lang="ja-JP" altLang="en-US" sz="3600" b="1" i="1">
                <a:solidFill>
                  <a:srgbClr val="C00000"/>
                </a:solidFill>
                <a:effectLst>
                  <a:outerShdw blurRad="38100" dist="38100" dir="2700000" algn="tl">
                    <a:srgbClr val="000000">
                      <a:alpha val="43137"/>
                    </a:srgbClr>
                  </a:outerShdw>
                </a:effectLst>
                <a:latin typeface="Times New Roman"/>
                <a:ea typeface="ＭＳ Ｐ明朝"/>
              </a:rPr>
              <a:t>ブラジル、南洋、満蒙への人列</a:t>
            </a:r>
          </a:p>
        </p:txBody>
      </p:sp>
      <p:sp>
        <p:nvSpPr>
          <p:cNvPr id="12295" name="円/楕円 4">
            <a:extLst>
              <a:ext uri="{FF2B5EF4-FFF2-40B4-BE49-F238E27FC236}">
                <a16:creationId xmlns:a16="http://schemas.microsoft.com/office/drawing/2014/main" id="{16DE3E34-9891-85B4-ACC7-E1598D54AAB8}"/>
              </a:ext>
            </a:extLst>
          </p:cNvPr>
          <p:cNvSpPr>
            <a:spLocks noChangeArrowheads="1"/>
          </p:cNvSpPr>
          <p:nvPr/>
        </p:nvSpPr>
        <p:spPr bwMode="auto">
          <a:xfrm>
            <a:off x="-659946" y="-202746"/>
            <a:ext cx="2611438" cy="1731963"/>
          </a:xfrm>
          <a:prstGeom prst="ellipse">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57150"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defTabSz="571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defTabSz="5715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endParaRPr lang="ja-JP" altLang="en-US" sz="1800"/>
          </a:p>
        </p:txBody>
      </p:sp>
      <p:sp>
        <p:nvSpPr>
          <p:cNvPr id="12296" name="テキスト ボックス 5">
            <a:extLst>
              <a:ext uri="{FF2B5EF4-FFF2-40B4-BE49-F238E27FC236}">
                <a16:creationId xmlns:a16="http://schemas.microsoft.com/office/drawing/2014/main" id="{AAB11EE6-1CFF-BBC2-FCAD-7F74568EF3D0}"/>
              </a:ext>
            </a:extLst>
          </p:cNvPr>
          <p:cNvSpPr txBox="1">
            <a:spLocks noChangeArrowheads="1"/>
          </p:cNvSpPr>
          <p:nvPr/>
        </p:nvSpPr>
        <p:spPr bwMode="auto">
          <a:xfrm>
            <a:off x="400442" y="138114"/>
            <a:ext cx="18827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Times New Roman" pitchFamily="18" charset="0"/>
                <a:ea typeface="ＭＳ Ｐ明朝" pitchFamily="18" charset="-128"/>
              </a:defRPr>
            </a:lvl1pPr>
            <a:lvl2pPr marL="742950" indent="-285750" eaLnBrk="0" hangingPunct="0">
              <a:defRPr kumimoji="1">
                <a:solidFill>
                  <a:schemeClr val="tx1"/>
                </a:solidFill>
                <a:latin typeface="Times New Roman" pitchFamily="18" charset="0"/>
                <a:ea typeface="ＭＳ Ｐ明朝" pitchFamily="18" charset="-128"/>
              </a:defRPr>
            </a:lvl2pPr>
            <a:lvl3pPr marL="1143000" indent="-228600" eaLnBrk="0" hangingPunct="0">
              <a:defRPr kumimoji="1">
                <a:solidFill>
                  <a:schemeClr val="tx1"/>
                </a:solidFill>
                <a:latin typeface="Times New Roman" pitchFamily="18" charset="0"/>
                <a:ea typeface="ＭＳ Ｐ明朝" pitchFamily="18" charset="-128"/>
              </a:defRPr>
            </a:lvl3pPr>
            <a:lvl4pPr marL="1600200" indent="-228600" eaLnBrk="0" hangingPunct="0">
              <a:defRPr kumimoji="1">
                <a:solidFill>
                  <a:schemeClr val="tx1"/>
                </a:solidFill>
                <a:latin typeface="Times New Roman" pitchFamily="18" charset="0"/>
                <a:ea typeface="ＭＳ Ｐ明朝" pitchFamily="18" charset="-128"/>
              </a:defRPr>
            </a:lvl4pPr>
            <a:lvl5pPr marL="2057400" indent="-228600" eaLnBrk="0" hangingPunct="0">
              <a:defRPr kumimoji="1">
                <a:solidFill>
                  <a:schemeClr val="tx1"/>
                </a:solidFill>
                <a:latin typeface="Times New Roman" pitchFamily="18" charset="0"/>
                <a:ea typeface="ＭＳ Ｐ明朝" pitchFamily="18"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明朝" pitchFamily="18"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明朝" pitchFamily="18"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明朝" pitchFamily="18"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明朝" pitchFamily="18" charset="-128"/>
              </a:defRPr>
            </a:lvl9pPr>
          </a:lstStyle>
          <a:p>
            <a:pPr eaLnBrk="1" hangingPunct="1">
              <a:defRPr/>
            </a:pPr>
            <a:r>
              <a:rPr lang="ja-JP" altLang="en-US" sz="3600">
                <a:solidFill>
                  <a:schemeClr val="bg1"/>
                </a:solidFill>
                <a:effectLst>
                  <a:outerShdw blurRad="38100" dist="38100" dir="2700000" algn="tl">
                    <a:srgbClr val="000000">
                      <a:alpha val="43137"/>
                    </a:srgbClr>
                  </a:outerShdw>
                </a:effectLst>
                <a:latin typeface="HG創英角ｺﾞｼｯｸUB" pitchFamily="49" charset="-128"/>
                <a:ea typeface="HG創英角ｺﾞｼｯｸUB" pitchFamily="49" charset="-128"/>
              </a:rPr>
              <a:t>海外</a:t>
            </a:r>
            <a:endParaRPr lang="en-US" altLang="ja-JP" sz="3600">
              <a:solidFill>
                <a:schemeClr val="bg1"/>
              </a:solidFill>
              <a:effectLst>
                <a:outerShdw blurRad="38100" dist="38100" dir="2700000" algn="tl">
                  <a:srgbClr val="000000">
                    <a:alpha val="43137"/>
                  </a:srgbClr>
                </a:outerShdw>
              </a:effectLst>
              <a:latin typeface="HG創英角ｺﾞｼｯｸUB" pitchFamily="49" charset="-128"/>
              <a:ea typeface="HG創英角ｺﾞｼｯｸUB" pitchFamily="49" charset="-128"/>
            </a:endParaRPr>
          </a:p>
          <a:p>
            <a:pPr eaLnBrk="1" hangingPunct="1">
              <a:defRPr/>
            </a:pPr>
            <a:r>
              <a:rPr lang="ja-JP" altLang="en-US" sz="3600">
                <a:solidFill>
                  <a:schemeClr val="bg1"/>
                </a:solidFill>
                <a:effectLst>
                  <a:outerShdw blurRad="38100" dist="38100" dir="2700000" algn="tl">
                    <a:srgbClr val="000000">
                      <a:alpha val="43137"/>
                    </a:srgbClr>
                  </a:outerShdw>
                </a:effectLst>
                <a:latin typeface="HG創英角ｺﾞｼｯｸUB" pitchFamily="49" charset="-128"/>
                <a:ea typeface="HG創英角ｺﾞｼｯｸUB" pitchFamily="49" charset="-128"/>
              </a:rPr>
              <a:t>移民</a:t>
            </a:r>
          </a:p>
        </p:txBody>
      </p:sp>
      <p:sp>
        <p:nvSpPr>
          <p:cNvPr id="12297" name="Rectangle 24">
            <a:extLst>
              <a:ext uri="{FF2B5EF4-FFF2-40B4-BE49-F238E27FC236}">
                <a16:creationId xmlns:a16="http://schemas.microsoft.com/office/drawing/2014/main" id="{E2B39505-AAC3-DE23-C5DF-377B56D6AD2F}"/>
              </a:ext>
            </a:extLst>
          </p:cNvPr>
          <p:cNvSpPr>
            <a:spLocks noChangeArrowheads="1"/>
          </p:cNvSpPr>
          <p:nvPr/>
        </p:nvSpPr>
        <p:spPr bwMode="auto">
          <a:xfrm>
            <a:off x="403225" y="2580423"/>
            <a:ext cx="48768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ctr">
            <a:spAutoFit/>
          </a:bodyPr>
          <a:lstStyle>
            <a:lvl1pPr indent="139700"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a:spcBef>
                <a:spcPct val="0"/>
              </a:spcBef>
              <a:buFontTx/>
              <a:buNone/>
            </a:pPr>
            <a:endParaRPr lang="ja-JP" altLang="ja-JP" sz="1400" b="1" dirty="0">
              <a:latin typeface="ＭＳ 明朝"/>
              <a:ea typeface="ＭＳ Ｐ明朝"/>
              <a:cs typeface="Times New Roman"/>
            </a:endParaRPr>
          </a:p>
          <a:p>
            <a:pPr>
              <a:spcBef>
                <a:spcPct val="0"/>
              </a:spcBef>
              <a:buFontTx/>
              <a:buNone/>
            </a:pPr>
            <a:endParaRPr lang="ja-JP" altLang="en-US" sz="1400"/>
          </a:p>
          <a:p>
            <a:pPr>
              <a:spcBef>
                <a:spcPct val="0"/>
              </a:spcBef>
              <a:buFontTx/>
              <a:buNone/>
            </a:pPr>
            <a:endParaRPr lang="ja-JP" altLang="en-US" sz="1800"/>
          </a:p>
        </p:txBody>
      </p:sp>
      <p:pic>
        <p:nvPicPr>
          <p:cNvPr id="12298" name="図 5">
            <a:extLst>
              <a:ext uri="{FF2B5EF4-FFF2-40B4-BE49-F238E27FC236}">
                <a16:creationId xmlns:a16="http://schemas.microsoft.com/office/drawing/2014/main" id="{576DF6EB-6535-E42D-6CDE-93DD8E2DF8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0420" y="1023649"/>
            <a:ext cx="3328844" cy="246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26" descr="C:\Users\harai\Desktop\松田清氏遺娘 116.jpg">
            <a:extLst>
              <a:ext uri="{FF2B5EF4-FFF2-40B4-BE49-F238E27FC236}">
                <a16:creationId xmlns:a16="http://schemas.microsoft.com/office/drawing/2014/main" id="{3F524D49-AA03-31B9-44FF-F14C993F8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3641726"/>
            <a:ext cx="2198688"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C:\Users\harai\Desktop\ブラジル橋DSCF1446.JPG">
            <a:extLst>
              <a:ext uri="{FF2B5EF4-FFF2-40B4-BE49-F238E27FC236}">
                <a16:creationId xmlns:a16="http://schemas.microsoft.com/office/drawing/2014/main" id="{7E85F020-B06C-3B07-841B-176AD7F19A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145" y="4319217"/>
            <a:ext cx="1710315" cy="2238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図 4">
            <a:extLst>
              <a:ext uri="{FF2B5EF4-FFF2-40B4-BE49-F238E27FC236}">
                <a16:creationId xmlns:a16="http://schemas.microsoft.com/office/drawing/2014/main" id="{40EAB92C-088D-F2A9-3876-4F4C35E66EA4}"/>
              </a:ext>
            </a:extLst>
          </p:cNvPr>
          <p:cNvPicPr>
            <a:picLocks noChangeAspect="1"/>
          </p:cNvPicPr>
          <p:nvPr/>
        </p:nvPicPr>
        <p:blipFill>
          <a:blip r:embed="rId5"/>
          <a:stretch>
            <a:fillRect/>
          </a:stretch>
        </p:blipFill>
        <p:spPr>
          <a:xfrm>
            <a:off x="396807" y="1530043"/>
            <a:ext cx="3561669" cy="2411185"/>
          </a:xfrm>
          <a:prstGeom prst="rect">
            <a:avLst/>
          </a:prstGeom>
        </p:spPr>
      </p:pic>
      <p:sp>
        <p:nvSpPr>
          <p:cNvPr id="7" name="テキスト ボックス 6">
            <a:extLst>
              <a:ext uri="{FF2B5EF4-FFF2-40B4-BE49-F238E27FC236}">
                <a16:creationId xmlns:a16="http://schemas.microsoft.com/office/drawing/2014/main" id="{973A37A2-98D4-EBBE-A96C-4068AAB4DB95}"/>
              </a:ext>
            </a:extLst>
          </p:cNvPr>
          <p:cNvSpPr txBox="1"/>
          <p:nvPr/>
        </p:nvSpPr>
        <p:spPr>
          <a:xfrm>
            <a:off x="3959895" y="1911704"/>
            <a:ext cx="130490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400" b="1">
                <a:ea typeface="游ゴシック"/>
                <a:cs typeface="Calibri"/>
              </a:rPr>
              <a:t>名瀬出身の牧義盛は大島農学校卒。台湾総督府の糖業試験場へ。現地から大茎種を持ち帰った。復帰直後の名瀬市長。</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51FA4E6-62DF-54C0-BFD6-D6CFC405513C}"/>
              </a:ext>
            </a:extLst>
          </p:cNvPr>
          <p:cNvSpPr txBox="1"/>
          <p:nvPr/>
        </p:nvSpPr>
        <p:spPr>
          <a:xfrm>
            <a:off x="3924840" y="292454"/>
            <a:ext cx="53095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3600">
                <a:solidFill>
                  <a:srgbClr val="7030A0"/>
                </a:solidFill>
                <a:latin typeface="HGPSoeiKakugothicUB"/>
                <a:ea typeface="HGPSoeiKakugothicUB"/>
                <a:cs typeface="Calibri"/>
              </a:rPr>
              <a:t>痛ましい戦禍の犠牲…</a:t>
            </a:r>
            <a:endParaRPr lang="ja-JP" altLang="en-US" sz="3600">
              <a:solidFill>
                <a:srgbClr val="7030A0"/>
              </a:solidFill>
              <a:latin typeface="HGPSoeiKakugothicUB"/>
              <a:ea typeface="HGPSoeiKakugothicUB"/>
            </a:endParaRPr>
          </a:p>
        </p:txBody>
      </p:sp>
      <p:sp>
        <p:nvSpPr>
          <p:cNvPr id="3" name="正方形/長方形 2">
            <a:extLst>
              <a:ext uri="{FF2B5EF4-FFF2-40B4-BE49-F238E27FC236}">
                <a16:creationId xmlns:a16="http://schemas.microsoft.com/office/drawing/2014/main" id="{3E742982-89BE-9110-DEA3-FF78CCC29811}"/>
              </a:ext>
            </a:extLst>
          </p:cNvPr>
          <p:cNvSpPr/>
          <p:nvPr/>
        </p:nvSpPr>
        <p:spPr>
          <a:xfrm>
            <a:off x="3068248" y="884662"/>
            <a:ext cx="5657938" cy="1322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5" name="図 4">
            <a:extLst>
              <a:ext uri="{FF2B5EF4-FFF2-40B4-BE49-F238E27FC236}">
                <a16:creationId xmlns:a16="http://schemas.microsoft.com/office/drawing/2014/main" id="{A727F89E-E3FA-8BEA-7A93-E4EF442CA427}"/>
              </a:ext>
            </a:extLst>
          </p:cNvPr>
          <p:cNvPicPr>
            <a:picLocks noChangeAspect="1"/>
          </p:cNvPicPr>
          <p:nvPr/>
        </p:nvPicPr>
        <p:blipFill>
          <a:blip r:embed="rId2"/>
          <a:stretch>
            <a:fillRect/>
          </a:stretch>
        </p:blipFill>
        <p:spPr>
          <a:xfrm>
            <a:off x="408911" y="288787"/>
            <a:ext cx="1660654" cy="2296356"/>
          </a:xfrm>
          <a:prstGeom prst="rect">
            <a:avLst/>
          </a:prstGeom>
        </p:spPr>
      </p:pic>
      <p:pic>
        <p:nvPicPr>
          <p:cNvPr id="6" name="図 5" descr="屋外, 建物, 石, セメント が含まれている画像&#10;&#10;説明は自動で生成されたものです">
            <a:extLst>
              <a:ext uri="{FF2B5EF4-FFF2-40B4-BE49-F238E27FC236}">
                <a16:creationId xmlns:a16="http://schemas.microsoft.com/office/drawing/2014/main" id="{D77BA386-B95C-31B0-233E-0C77DBBA7FCB}"/>
              </a:ext>
            </a:extLst>
          </p:cNvPr>
          <p:cNvPicPr>
            <a:picLocks noChangeAspect="1"/>
          </p:cNvPicPr>
          <p:nvPr/>
        </p:nvPicPr>
        <p:blipFill>
          <a:blip r:embed="rId3"/>
          <a:stretch>
            <a:fillRect/>
          </a:stretch>
        </p:blipFill>
        <p:spPr>
          <a:xfrm>
            <a:off x="4174000" y="4270382"/>
            <a:ext cx="3071373" cy="2396699"/>
          </a:xfrm>
          <a:prstGeom prst="rect">
            <a:avLst/>
          </a:prstGeom>
        </p:spPr>
      </p:pic>
      <p:pic>
        <p:nvPicPr>
          <p:cNvPr id="7" name="図 6" descr="人, 屋内, 座る, 衣料 が含まれている画像&#10;&#10;説明は自動で生成されたものです">
            <a:extLst>
              <a:ext uri="{FF2B5EF4-FFF2-40B4-BE49-F238E27FC236}">
                <a16:creationId xmlns:a16="http://schemas.microsoft.com/office/drawing/2014/main" id="{1A170C7C-8867-E7E8-17A9-5B90965E717A}"/>
              </a:ext>
            </a:extLst>
          </p:cNvPr>
          <p:cNvPicPr>
            <a:picLocks noChangeAspect="1"/>
          </p:cNvPicPr>
          <p:nvPr/>
        </p:nvPicPr>
        <p:blipFill>
          <a:blip r:embed="rId4"/>
          <a:stretch>
            <a:fillRect/>
          </a:stretch>
        </p:blipFill>
        <p:spPr>
          <a:xfrm>
            <a:off x="6879223" y="4997013"/>
            <a:ext cx="2150390" cy="1514414"/>
          </a:xfrm>
          <a:prstGeom prst="rect">
            <a:avLst/>
          </a:prstGeom>
        </p:spPr>
      </p:pic>
      <p:pic>
        <p:nvPicPr>
          <p:cNvPr id="4" name="図 3">
            <a:extLst>
              <a:ext uri="{FF2B5EF4-FFF2-40B4-BE49-F238E27FC236}">
                <a16:creationId xmlns:a16="http://schemas.microsoft.com/office/drawing/2014/main" id="{2BB7F23C-5E03-12FE-A115-17B161C7D930}"/>
              </a:ext>
            </a:extLst>
          </p:cNvPr>
          <p:cNvPicPr>
            <a:picLocks noChangeAspect="1"/>
          </p:cNvPicPr>
          <p:nvPr/>
        </p:nvPicPr>
        <p:blipFill>
          <a:blip r:embed="rId5"/>
          <a:stretch>
            <a:fillRect/>
          </a:stretch>
        </p:blipFill>
        <p:spPr>
          <a:xfrm>
            <a:off x="253264" y="2237076"/>
            <a:ext cx="3217202" cy="2395294"/>
          </a:xfrm>
          <a:prstGeom prst="rect">
            <a:avLst/>
          </a:prstGeom>
        </p:spPr>
      </p:pic>
      <p:sp>
        <p:nvSpPr>
          <p:cNvPr id="8" name="テキスト ボックス 7">
            <a:extLst>
              <a:ext uri="{FF2B5EF4-FFF2-40B4-BE49-F238E27FC236}">
                <a16:creationId xmlns:a16="http://schemas.microsoft.com/office/drawing/2014/main" id="{2E22AEA8-E989-FAB9-FEFB-E9214564D0F6}"/>
              </a:ext>
            </a:extLst>
          </p:cNvPr>
          <p:cNvSpPr txBox="1"/>
          <p:nvPr/>
        </p:nvSpPr>
        <p:spPr>
          <a:xfrm>
            <a:off x="255141" y="5151463"/>
            <a:ext cx="423669" cy="1200329"/>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solidFill>
                  <a:srgbClr val="C00000"/>
                </a:solidFill>
                <a:latin typeface="HGPSoeiKakugothicUB"/>
                <a:ea typeface="HGPSoeiKakugothicUB"/>
                <a:cs typeface="Calibri"/>
              </a:rPr>
              <a:t>長崎で</a:t>
            </a:r>
            <a:endParaRPr lang="ja-JP" altLang="en-US" sz="2400">
              <a:solidFill>
                <a:srgbClr val="C00000"/>
              </a:solidFill>
              <a:latin typeface="HGPSoeiKakugothicUB"/>
              <a:ea typeface="HGPSoeiKakugothicUB"/>
            </a:endParaRPr>
          </a:p>
        </p:txBody>
      </p:sp>
      <p:sp>
        <p:nvSpPr>
          <p:cNvPr id="9" name="テキスト ボックス 8">
            <a:extLst>
              <a:ext uri="{FF2B5EF4-FFF2-40B4-BE49-F238E27FC236}">
                <a16:creationId xmlns:a16="http://schemas.microsoft.com/office/drawing/2014/main" id="{597D9468-4AE9-6065-B80E-25DE9FBB9986}"/>
              </a:ext>
            </a:extLst>
          </p:cNvPr>
          <p:cNvSpPr txBox="1"/>
          <p:nvPr/>
        </p:nvSpPr>
        <p:spPr>
          <a:xfrm>
            <a:off x="3483699" y="1164143"/>
            <a:ext cx="447879" cy="1200329"/>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solidFill>
                  <a:srgbClr val="C00000"/>
                </a:solidFill>
                <a:latin typeface="HGPSoeiKakugothicUB"/>
                <a:ea typeface="HGPSoeiKakugothicUB"/>
                <a:cs typeface="Calibri"/>
              </a:rPr>
              <a:t>南洋で</a:t>
            </a:r>
          </a:p>
        </p:txBody>
      </p:sp>
      <p:sp>
        <p:nvSpPr>
          <p:cNvPr id="11" name="テキスト ボックス 10">
            <a:extLst>
              <a:ext uri="{FF2B5EF4-FFF2-40B4-BE49-F238E27FC236}">
                <a16:creationId xmlns:a16="http://schemas.microsoft.com/office/drawing/2014/main" id="{891FB1D9-BE50-E541-0EC0-4F5C2337DD3E}"/>
              </a:ext>
            </a:extLst>
          </p:cNvPr>
          <p:cNvSpPr txBox="1"/>
          <p:nvPr/>
        </p:nvSpPr>
        <p:spPr>
          <a:xfrm>
            <a:off x="3928796" y="1203272"/>
            <a:ext cx="472861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b="1">
                <a:ea typeface="游ゴシック"/>
                <a:cs typeface="Calibri"/>
              </a:rPr>
              <a:t>　南洋興発は第一次大戦以降、サイパンなど南洋群島で大型製糖工場を本格化、「理想の植民地」と呼ばれた。沖縄、奄美から多くの技術者、農民が渡島したが、戦局悪化で軍は放棄、玉砕の島になった。</a:t>
            </a:r>
          </a:p>
          <a:p>
            <a:r>
              <a:rPr lang="ja-JP" altLang="en-US" sz="1600" b="1">
                <a:ea typeface="游ゴシック"/>
                <a:cs typeface="Calibri"/>
              </a:rPr>
              <a:t>　天城町の伊地知堯(1896-1944)は大島農学校卒。台湾に糖業技術者として渡り、ほどなく新天地テニアン島へ。近場のロタ島調査中に米軍機の機銃掃射で重傷、翌日死亡。住用出身の森眞良(1908-96)は一家7人、奇跡の生還を果たすも、軍への協力が疑われ戦後、沖縄へ。ふるさとには帰着できなかった。</a:t>
            </a:r>
          </a:p>
        </p:txBody>
      </p:sp>
      <p:sp>
        <p:nvSpPr>
          <p:cNvPr id="12" name="テキスト ボックス 11">
            <a:extLst>
              <a:ext uri="{FF2B5EF4-FFF2-40B4-BE49-F238E27FC236}">
                <a16:creationId xmlns:a16="http://schemas.microsoft.com/office/drawing/2014/main" id="{A2137749-2856-A005-DD63-3AEFDC4848D5}"/>
              </a:ext>
            </a:extLst>
          </p:cNvPr>
          <p:cNvSpPr txBox="1"/>
          <p:nvPr/>
        </p:nvSpPr>
        <p:spPr>
          <a:xfrm>
            <a:off x="695350" y="4849141"/>
            <a:ext cx="348093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600">
                <a:latin typeface="AR P丸ゴシック体E"/>
                <a:ea typeface="游ゴシック"/>
                <a:cs typeface="Calibri"/>
              </a:rPr>
              <a:t>大和村の池田森円(1896-1945)は、不安定な山仕事に見切りをつけ、単身、長崎の三菱兵器へ。4年後、家族を呼び寄せたが、長崎原爆で爆心地の真下の住宅で家族7人が死亡。たった一人・娘サチが遺骨を抱いて帰郷を果たしている。</a:t>
            </a:r>
          </a:p>
        </p:txBody>
      </p:sp>
    </p:spTree>
    <p:extLst>
      <p:ext uri="{BB962C8B-B14F-4D97-AF65-F5344CB8AC3E}">
        <p14:creationId xmlns:p14="http://schemas.microsoft.com/office/powerpoint/2010/main" val="3267654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正方形/長方形 10">
            <a:extLst>
              <a:ext uri="{FF2B5EF4-FFF2-40B4-BE49-F238E27FC236}">
                <a16:creationId xmlns:a16="http://schemas.microsoft.com/office/drawing/2014/main" id="{E563B2E7-1E62-F1D7-C8DA-FFAD3EBED124}"/>
              </a:ext>
            </a:extLst>
          </p:cNvPr>
          <p:cNvSpPr>
            <a:spLocks noChangeArrowheads="1"/>
          </p:cNvSpPr>
          <p:nvPr/>
        </p:nvSpPr>
        <p:spPr bwMode="auto">
          <a:xfrm>
            <a:off x="6167438" y="3135314"/>
            <a:ext cx="2513012" cy="3222625"/>
          </a:xfrm>
          <a:prstGeom prst="rect">
            <a:avLst/>
          </a:prstGeom>
          <a:solidFill>
            <a:schemeClr val="accent6">
              <a:lumMod val="40000"/>
              <a:lumOff val="60000"/>
            </a:scheme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57150"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defTabSz="571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defTabSz="5715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endParaRPr lang="ja-JP" altLang="en-US" sz="1800"/>
          </a:p>
        </p:txBody>
      </p:sp>
      <p:sp>
        <p:nvSpPr>
          <p:cNvPr id="13315" name="円/楕円 3">
            <a:extLst>
              <a:ext uri="{FF2B5EF4-FFF2-40B4-BE49-F238E27FC236}">
                <a16:creationId xmlns:a16="http://schemas.microsoft.com/office/drawing/2014/main" id="{460B5441-C010-63C4-DA0B-E08F5122E8CA}"/>
              </a:ext>
            </a:extLst>
          </p:cNvPr>
          <p:cNvSpPr>
            <a:spLocks noChangeArrowheads="1"/>
          </p:cNvSpPr>
          <p:nvPr/>
        </p:nvSpPr>
        <p:spPr bwMode="auto">
          <a:xfrm>
            <a:off x="6553200" y="-2163763"/>
            <a:ext cx="3505200" cy="3359151"/>
          </a:xfrm>
          <a:prstGeom prst="ellipse">
            <a:avLst/>
          </a:prstGeom>
          <a:solidFill>
            <a:srgbClr val="7030A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57150"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defTabSz="571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defTabSz="5715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endParaRPr lang="ja-JP" altLang="en-US" sz="1800"/>
          </a:p>
        </p:txBody>
      </p:sp>
      <p:sp>
        <p:nvSpPr>
          <p:cNvPr id="13316" name="テキスト ボックス 2">
            <a:extLst>
              <a:ext uri="{FF2B5EF4-FFF2-40B4-BE49-F238E27FC236}">
                <a16:creationId xmlns:a16="http://schemas.microsoft.com/office/drawing/2014/main" id="{12801B4A-6AF8-FEA8-38C7-EA23158109BC}"/>
              </a:ext>
            </a:extLst>
          </p:cNvPr>
          <p:cNvSpPr txBox="1">
            <a:spLocks noChangeArrowheads="1"/>
          </p:cNvSpPr>
          <p:nvPr/>
        </p:nvSpPr>
        <p:spPr bwMode="auto">
          <a:xfrm>
            <a:off x="7420337" y="124207"/>
            <a:ext cx="1600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3600">
                <a:solidFill>
                  <a:schemeClr val="bg1"/>
                </a:solidFill>
                <a:latin typeface="AR Pゴシック体S" pitchFamily="50" charset="-128"/>
                <a:ea typeface="AR Pゴシック体S" pitchFamily="50" charset="-128"/>
              </a:rPr>
              <a:t>戦後</a:t>
            </a:r>
          </a:p>
        </p:txBody>
      </p:sp>
      <p:sp>
        <p:nvSpPr>
          <p:cNvPr id="13317" name="テキスト ボックス 4">
            <a:extLst>
              <a:ext uri="{FF2B5EF4-FFF2-40B4-BE49-F238E27FC236}">
                <a16:creationId xmlns:a16="http://schemas.microsoft.com/office/drawing/2014/main" id="{261D415C-80A9-97D3-ACA1-12973EEF6775}"/>
              </a:ext>
            </a:extLst>
          </p:cNvPr>
          <p:cNvSpPr txBox="1">
            <a:spLocks noChangeArrowheads="1"/>
          </p:cNvSpPr>
          <p:nvPr/>
        </p:nvSpPr>
        <p:spPr bwMode="auto">
          <a:xfrm>
            <a:off x="477838" y="904876"/>
            <a:ext cx="565785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1800" b="1">
                <a:latin typeface="Meiryo"/>
                <a:ea typeface="Meiryo"/>
                <a:cs typeface="Times New Roman"/>
              </a:rPr>
              <a:t>　戦後、北緯</a:t>
            </a:r>
            <a:r>
              <a:rPr lang="en-US" altLang="ja-JP" sz="1800" b="1" dirty="0">
                <a:latin typeface="Meiryo"/>
                <a:ea typeface="ＭＳ Ｐ明朝"/>
                <a:cs typeface="Times New Roman"/>
              </a:rPr>
              <a:t>30</a:t>
            </a:r>
            <a:r>
              <a:rPr lang="ja-JP" altLang="en-US" sz="1800" b="1">
                <a:latin typeface="Meiryo"/>
                <a:ea typeface="Meiryo"/>
                <a:cs typeface="Times New Roman"/>
              </a:rPr>
              <a:t>以南の島々は、米軍統治下に置かれ</a:t>
            </a:r>
            <a:r>
              <a:rPr lang="ja-JP" altLang="en-US" sz="1600" b="1">
                <a:latin typeface="Meiryo"/>
                <a:ea typeface="Meiryo"/>
                <a:cs typeface="Times New Roman"/>
              </a:rPr>
              <a:t>た。奄美群島も海上封鎖で本土との往来を絶たれ、ソテツ地獄が再来した。困窮した島から若者を中心に、基地経済に湧く沖縄へ、約</a:t>
            </a:r>
            <a:r>
              <a:rPr lang="en-US" altLang="ja-JP" sz="1600" b="1" dirty="0">
                <a:latin typeface="Meiryo"/>
                <a:ea typeface="ＭＳ Ｐ明朝"/>
                <a:cs typeface="Times New Roman"/>
              </a:rPr>
              <a:t>4-5</a:t>
            </a:r>
            <a:r>
              <a:rPr lang="ja-JP" altLang="en-US" sz="1600" b="1">
                <a:latin typeface="Meiryo"/>
                <a:ea typeface="Meiryo"/>
                <a:cs typeface="Times New Roman"/>
              </a:rPr>
              <a:t>万人とも言われる人列が出稼ぎに渡り、その送金で辛うじて島の収支は成り立った。</a:t>
            </a:r>
            <a:endParaRPr lang="en-US" altLang="ja-JP" sz="1600" b="1">
              <a:latin typeface="Meiryo"/>
              <a:ea typeface="Meiryo"/>
              <a:cs typeface="Times New Roman"/>
            </a:endParaRPr>
          </a:p>
          <a:p>
            <a:pPr eaLnBrk="1" hangingPunct="1">
              <a:spcBef>
                <a:spcPct val="0"/>
              </a:spcBef>
              <a:buFontTx/>
              <a:buNone/>
            </a:pPr>
            <a:r>
              <a:rPr lang="ja-JP" altLang="en-US" sz="1600" b="1">
                <a:latin typeface="Meiryo"/>
                <a:ea typeface="Meiryo"/>
                <a:cs typeface="Times New Roman"/>
              </a:rPr>
              <a:t>　しかし奄美渡航者は基地建設労働で最低の賃金、タコ部屋労働を強いられ、女性たちは「米兵相手のパンパン」に。「奄美から渡って来て特飲街で働くのが相当数いた」</a:t>
            </a:r>
            <a:r>
              <a:rPr lang="en-US" altLang="ja-JP" sz="1600" b="1" dirty="0">
                <a:latin typeface="Meiryo"/>
                <a:ea typeface="ＭＳ Ｐ明朝"/>
                <a:cs typeface="Times New Roman"/>
              </a:rPr>
              <a:t>(『</a:t>
            </a:r>
            <a:r>
              <a:rPr lang="ja-JP" altLang="en-US" sz="1600" b="1">
                <a:latin typeface="Meiryo"/>
                <a:ea typeface="Meiryo"/>
                <a:cs typeface="Times New Roman"/>
              </a:rPr>
              <a:t>祖国亡き沖縄</a:t>
            </a:r>
            <a:r>
              <a:rPr lang="en-US" altLang="ja-JP" sz="1600" b="1" dirty="0">
                <a:latin typeface="Meiryo"/>
                <a:ea typeface="ＭＳ Ｐ明朝"/>
                <a:cs typeface="Times New Roman"/>
              </a:rPr>
              <a:t>』)</a:t>
            </a:r>
            <a:r>
              <a:rPr lang="ja-JP" altLang="en-US" sz="1600" b="1">
                <a:latin typeface="Meiryo"/>
                <a:ea typeface="Meiryo"/>
                <a:cs typeface="Times New Roman"/>
              </a:rPr>
              <a:t>。また学童売買も多発、約</a:t>
            </a:r>
            <a:r>
              <a:rPr lang="en-US" altLang="ja-JP" sz="1600" b="1" dirty="0">
                <a:latin typeface="Meiryo"/>
                <a:ea typeface="ＭＳ Ｐ明朝"/>
                <a:cs typeface="Times New Roman"/>
              </a:rPr>
              <a:t>100</a:t>
            </a:r>
            <a:r>
              <a:rPr lang="ja-JP" altLang="en-US" sz="1600" b="1">
                <a:latin typeface="Meiryo"/>
                <a:ea typeface="Meiryo"/>
                <a:cs typeface="Times New Roman"/>
              </a:rPr>
              <a:t>人が糸満漁夫に身売りされ、「沖縄の人々からあらゆる犯罪をまきちらす厄介者のように見られた</a:t>
            </a:r>
            <a:r>
              <a:rPr lang="en-US" altLang="ja-JP" sz="1600" b="1" dirty="0">
                <a:latin typeface="Meiryo"/>
                <a:ea typeface="ＭＳ Ｐ明朝"/>
                <a:cs typeface="Times New Roman"/>
              </a:rPr>
              <a:t>｣(</a:t>
            </a:r>
            <a:r>
              <a:rPr lang="ja-JP" altLang="en-US" sz="1600" b="1">
                <a:latin typeface="Meiryo"/>
                <a:ea typeface="Meiryo"/>
                <a:cs typeface="Times New Roman"/>
              </a:rPr>
              <a:t>吉田慶喜</a:t>
            </a:r>
            <a:r>
              <a:rPr lang="en-US" altLang="ja-JP" sz="1600" b="1" dirty="0">
                <a:latin typeface="Meiryo"/>
                <a:ea typeface="ＭＳ Ｐ明朝"/>
                <a:cs typeface="Times New Roman"/>
              </a:rPr>
              <a:t>)</a:t>
            </a:r>
            <a:r>
              <a:rPr lang="ja-JP" altLang="en-US" sz="1600" b="1">
                <a:latin typeface="Meiryo"/>
                <a:ea typeface="Meiryo"/>
                <a:cs typeface="Times New Roman"/>
              </a:rPr>
              <a:t>。</a:t>
            </a:r>
          </a:p>
          <a:p>
            <a:pPr eaLnBrk="1" hangingPunct="1">
              <a:spcBef>
                <a:spcPct val="0"/>
              </a:spcBef>
              <a:buFontTx/>
              <a:buNone/>
            </a:pPr>
            <a:r>
              <a:rPr lang="ja-JP" altLang="en-US" sz="1600" b="1">
                <a:latin typeface="Meiryo"/>
                <a:ea typeface="Meiryo"/>
                <a:cs typeface="Times New Roman"/>
              </a:rPr>
              <a:t>　朗報たる奄美復帰は沖縄在住者を「非琉球人」化し、一層差別に晒された。</a:t>
            </a:r>
            <a:endParaRPr lang="en-US" altLang="ja-JP" sz="1600" b="1" dirty="0">
              <a:latin typeface="Meiryo"/>
              <a:ea typeface="Meiryo"/>
              <a:cs typeface="Times New Roman"/>
            </a:endParaRPr>
          </a:p>
          <a:p>
            <a:pPr eaLnBrk="1" hangingPunct="1">
              <a:spcBef>
                <a:spcPct val="0"/>
              </a:spcBef>
              <a:buFontTx/>
              <a:buNone/>
            </a:pPr>
            <a:endParaRPr lang="en-US" altLang="ja-JP" sz="1800"/>
          </a:p>
          <a:p>
            <a:pPr eaLnBrk="1" hangingPunct="1">
              <a:spcBef>
                <a:spcPct val="0"/>
              </a:spcBef>
              <a:buFontTx/>
              <a:buNone/>
            </a:pPr>
            <a:endParaRPr lang="ja-JP" altLang="en-US" sz="1800"/>
          </a:p>
        </p:txBody>
      </p:sp>
      <p:sp>
        <p:nvSpPr>
          <p:cNvPr id="13318" name="テキスト ボックス 5">
            <a:extLst>
              <a:ext uri="{FF2B5EF4-FFF2-40B4-BE49-F238E27FC236}">
                <a16:creationId xmlns:a16="http://schemas.microsoft.com/office/drawing/2014/main" id="{F6040500-974F-FBB3-A9B3-7DF77B148550}"/>
              </a:ext>
            </a:extLst>
          </p:cNvPr>
          <p:cNvSpPr txBox="1">
            <a:spLocks noChangeArrowheads="1"/>
          </p:cNvSpPr>
          <p:nvPr/>
        </p:nvSpPr>
        <p:spPr bwMode="auto">
          <a:xfrm>
            <a:off x="762000" y="282575"/>
            <a:ext cx="556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3200" i="1">
                <a:solidFill>
                  <a:srgbClr val="FF0000"/>
                </a:solidFill>
                <a:latin typeface="HGP創英角ｺﾞｼｯｸUB" panose="020B0A00000000000000" pitchFamily="34" charset="-128"/>
                <a:ea typeface="HGP創英角ｺﾞｼｯｸUB" panose="020B0A00000000000000" pitchFamily="34" charset="-128"/>
              </a:rPr>
              <a:t>基地オキナワ、決死の密航</a:t>
            </a:r>
            <a:r>
              <a:rPr lang="en-US" altLang="ja-JP" sz="3200" i="1">
                <a:solidFill>
                  <a:srgbClr val="FF0000"/>
                </a:solidFill>
                <a:latin typeface="HGP創英角ｺﾞｼｯｸUB" panose="020B0A00000000000000" pitchFamily="34" charset="-128"/>
                <a:ea typeface="HGP創英角ｺﾞｼｯｸUB" panose="020B0A00000000000000" pitchFamily="34" charset="-128"/>
              </a:rPr>
              <a:t>…</a:t>
            </a:r>
            <a:endParaRPr lang="ja-JP" altLang="en-US" sz="3200" i="1">
              <a:solidFill>
                <a:srgbClr val="FF0000"/>
              </a:solidFill>
              <a:latin typeface="HGP創英角ｺﾞｼｯｸUB" panose="020B0A00000000000000" pitchFamily="34" charset="-128"/>
              <a:ea typeface="HGP創英角ｺﾞｼｯｸUB" panose="020B0A00000000000000" pitchFamily="34" charset="-128"/>
            </a:endParaRPr>
          </a:p>
        </p:txBody>
      </p:sp>
      <p:pic>
        <p:nvPicPr>
          <p:cNvPr id="13319" name="Picture 6" descr="C:\Users\harai\Desktop\『相撲』1956年5月号より375px-Asashio_III_1956_Scan10011.jpg">
            <a:extLst>
              <a:ext uri="{FF2B5EF4-FFF2-40B4-BE49-F238E27FC236}">
                <a16:creationId xmlns:a16="http://schemas.microsoft.com/office/drawing/2014/main" id="{DE874793-0A01-3828-9FF0-5B94593E7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9064" y="958850"/>
            <a:ext cx="190817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テキスト ボックス 8">
            <a:extLst>
              <a:ext uri="{FF2B5EF4-FFF2-40B4-BE49-F238E27FC236}">
                <a16:creationId xmlns:a16="http://schemas.microsoft.com/office/drawing/2014/main" id="{0E4948B7-1A6A-C1A3-5193-C4AE24FD7B97}"/>
              </a:ext>
            </a:extLst>
          </p:cNvPr>
          <p:cNvSpPr txBox="1">
            <a:spLocks noChangeArrowheads="1"/>
          </p:cNvSpPr>
          <p:nvPr/>
        </p:nvSpPr>
        <p:spPr bwMode="auto">
          <a:xfrm>
            <a:off x="6324600" y="3581401"/>
            <a:ext cx="22860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1400">
                <a:latin typeface="AR P丸ゴシック体E" panose="020F0900000000000000" pitchFamily="50" charset="-128"/>
                <a:ea typeface="AR P丸ゴシック体E" panose="020F0900000000000000" pitchFamily="50" charset="-128"/>
              </a:rPr>
              <a:t>　戦後、「密航」が活発化。トカラ海域でのヤミ取引に加え、密航船には進学・就職組も。大相撲第</a:t>
            </a:r>
            <a:r>
              <a:rPr lang="en-US" altLang="ja-JP" sz="1400">
                <a:latin typeface="AR P丸ゴシック体E" panose="020F0900000000000000" pitchFamily="50" charset="-128"/>
                <a:ea typeface="AR P丸ゴシック体E" panose="020F0900000000000000" pitchFamily="50" charset="-128"/>
              </a:rPr>
              <a:t>46</a:t>
            </a:r>
            <a:r>
              <a:rPr lang="ja-JP" altLang="en-US" sz="1400">
                <a:latin typeface="AR P丸ゴシック体E" panose="020F0900000000000000" pitchFamily="50" charset="-128"/>
                <a:ea typeface="AR P丸ゴシック体E" panose="020F0900000000000000" pitchFamily="50" charset="-128"/>
              </a:rPr>
              <a:t>代横綱・朝潮太郎</a:t>
            </a:r>
            <a:r>
              <a:rPr lang="en-US" altLang="ja-JP" sz="1400">
                <a:latin typeface="AR P丸ゴシック体E" panose="020F0900000000000000" pitchFamily="50" charset="-128"/>
                <a:ea typeface="AR P丸ゴシック体E" panose="020F0900000000000000" pitchFamily="50" charset="-128"/>
              </a:rPr>
              <a:t>(</a:t>
            </a:r>
            <a:r>
              <a:rPr lang="ja-JP" altLang="en-US" sz="1400">
                <a:latin typeface="AR P丸ゴシック体E" panose="020F0900000000000000" pitchFamily="50" charset="-128"/>
                <a:ea typeface="AR P丸ゴシック体E" panose="020F0900000000000000" pitchFamily="50" charset="-128"/>
              </a:rPr>
              <a:t>本名・米川文敏</a:t>
            </a:r>
            <a:r>
              <a:rPr lang="en-US" altLang="ja-JP" sz="1400">
                <a:latin typeface="AR P丸ゴシック体E" panose="020F0900000000000000" pitchFamily="50" charset="-128"/>
                <a:ea typeface="AR P丸ゴシック体E" panose="020F0900000000000000" pitchFamily="50" charset="-128"/>
              </a:rPr>
              <a:t>)</a:t>
            </a:r>
            <a:r>
              <a:rPr lang="ja-JP" altLang="en-US" sz="1400">
                <a:latin typeface="AR P丸ゴシック体E" panose="020F0900000000000000" pitchFamily="50" charset="-128"/>
                <a:ea typeface="AR P丸ゴシック体E" panose="020F0900000000000000" pitchFamily="50" charset="-128"/>
              </a:rPr>
              <a:t>は最初、神戸生まれを名乗ったが、実際は昭和</a:t>
            </a:r>
            <a:r>
              <a:rPr lang="en-US" altLang="ja-JP" sz="1400">
                <a:latin typeface="AR P丸ゴシック体E" panose="020F0900000000000000" pitchFamily="50" charset="-128"/>
                <a:ea typeface="AR P丸ゴシック体E" panose="020F0900000000000000" pitchFamily="50" charset="-128"/>
              </a:rPr>
              <a:t>23</a:t>
            </a:r>
            <a:r>
              <a:rPr lang="ja-JP" altLang="en-US" sz="1400">
                <a:latin typeface="AR P丸ゴシック体E" panose="020F0900000000000000" pitchFamily="50" charset="-128"/>
                <a:ea typeface="AR P丸ゴシック体E" panose="020F0900000000000000" pitchFamily="50" charset="-128"/>
              </a:rPr>
              <a:t>年、神戸の叔父を頼り、徳之島から貨物船で密航、角界入り。奄美復帰で徳之島出身と公表、その活躍が島民を勇気づけた。</a:t>
            </a:r>
            <a:endParaRPr lang="ja-JP" altLang="en-US" sz="1800"/>
          </a:p>
        </p:txBody>
      </p:sp>
      <p:sp>
        <p:nvSpPr>
          <p:cNvPr id="12" name="テキスト ボックス 11">
            <a:extLst>
              <a:ext uri="{FF2B5EF4-FFF2-40B4-BE49-F238E27FC236}">
                <a16:creationId xmlns:a16="http://schemas.microsoft.com/office/drawing/2014/main" id="{1A9DFA0D-239E-0659-0D2F-ECCABFDF45AC}"/>
              </a:ext>
            </a:extLst>
          </p:cNvPr>
          <p:cNvSpPr txBox="1"/>
          <p:nvPr/>
        </p:nvSpPr>
        <p:spPr>
          <a:xfrm>
            <a:off x="3827289" y="5017728"/>
            <a:ext cx="1812938" cy="120797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altLang="ja-JP" sz="1400">
                <a:latin typeface="ＤＦ平成明朝体W7" panose="02020709000000000000" pitchFamily="17" charset="-128"/>
                <a:ea typeface="ＤＦ平成明朝体W7" panose="02020709000000000000" pitchFamily="17" charset="-128"/>
              </a:rPr>
              <a:t>NHK</a:t>
            </a:r>
            <a:r>
              <a:rPr lang="ja-JP" altLang="en-US" sz="1400">
                <a:latin typeface="ＤＦ平成明朝体W7" panose="02020709000000000000" pitchFamily="17" charset="-128"/>
                <a:ea typeface="ＤＦ平成明朝体W7" panose="02020709000000000000" pitchFamily="17" charset="-128"/>
              </a:rPr>
              <a:t>テレビ特番の</a:t>
            </a:r>
            <a:endParaRPr lang="en-US" altLang="ja-JP" sz="1400">
              <a:latin typeface="ＤＦ平成明朝体W7" panose="02020709000000000000" pitchFamily="17" charset="-128"/>
              <a:ea typeface="ＤＦ平成明朝体W7" panose="02020709000000000000" pitchFamily="17" charset="-128"/>
            </a:endParaRPr>
          </a:p>
          <a:p>
            <a:pPr>
              <a:defRPr/>
            </a:pPr>
            <a:r>
              <a:rPr lang="ja-JP" altLang="en-US" sz="1400">
                <a:latin typeface="ＤＦ平成明朝体W7" panose="02020709000000000000" pitchFamily="17" charset="-128"/>
                <a:ea typeface="ＤＦ平成明朝体W7" panose="02020709000000000000" pitchFamily="17" charset="-128"/>
              </a:rPr>
              <a:t>「基地の街の女性</a:t>
            </a:r>
            <a:endParaRPr lang="en-US" altLang="ja-JP" sz="1400">
              <a:latin typeface="ＤＦ平成明朝体W7" panose="02020709000000000000" pitchFamily="17" charset="-128"/>
              <a:ea typeface="ＤＦ平成明朝体W7" panose="02020709000000000000" pitchFamily="17" charset="-128"/>
            </a:endParaRPr>
          </a:p>
          <a:p>
            <a:pPr>
              <a:defRPr/>
            </a:pPr>
            <a:r>
              <a:rPr lang="ja-JP" altLang="en-US" sz="1400">
                <a:latin typeface="ＤＦ平成明朝体W7" panose="02020709000000000000" pitchFamily="17" charset="-128"/>
                <a:ea typeface="ＤＦ平成明朝体W7" panose="02020709000000000000" pitchFamily="17" charset="-128"/>
              </a:rPr>
              <a:t>たち」。奄美出身</a:t>
            </a:r>
            <a:endParaRPr lang="en-US" altLang="ja-JP" sz="1400">
              <a:latin typeface="ＤＦ平成明朝体W7" panose="02020709000000000000" pitchFamily="17" charset="-128"/>
              <a:ea typeface="ＤＦ平成明朝体W7" panose="02020709000000000000" pitchFamily="17" charset="-128"/>
            </a:endParaRPr>
          </a:p>
          <a:p>
            <a:pPr>
              <a:defRPr/>
            </a:pPr>
            <a:r>
              <a:rPr lang="ja-JP" altLang="en-US" sz="1400">
                <a:latin typeface="ＤＦ平成明朝体W7" panose="02020709000000000000" pitchFamily="17" charset="-128"/>
                <a:ea typeface="ＤＦ平成明朝体W7" panose="02020709000000000000" pitchFamily="17" charset="-128"/>
              </a:rPr>
              <a:t>者が多く登場、顔</a:t>
            </a:r>
          </a:p>
          <a:p>
            <a:pPr>
              <a:defRPr/>
            </a:pPr>
            <a:r>
              <a:rPr lang="ja-JP" altLang="en-US" sz="1400">
                <a:latin typeface="ＤＦ平成明朝体W7" panose="02020709000000000000" pitchFamily="17" charset="-128"/>
                <a:ea typeface="ＤＦ平成明朝体W7" panose="02020709000000000000" pitchFamily="17" charset="-128"/>
              </a:rPr>
              <a:t>出し出演者も。</a:t>
            </a:r>
          </a:p>
        </p:txBody>
      </p:sp>
      <p:pic>
        <p:nvPicPr>
          <p:cNvPr id="13322" name="Picture 2" descr="C:\Users\harai\Desktop\338688842_591129793072288_5934291898004735984_n.jpg">
            <a:extLst>
              <a:ext uri="{FF2B5EF4-FFF2-40B4-BE49-F238E27FC236}">
                <a16:creationId xmlns:a16="http://schemas.microsoft.com/office/drawing/2014/main" id="{4A7446C7-3649-7060-59CF-27B021EE1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694" y="4566998"/>
            <a:ext cx="3462338"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52594AB-ECAD-757D-7A13-3DC9069CED10}"/>
              </a:ext>
            </a:extLst>
          </p:cNvPr>
          <p:cNvSpPr txBox="1"/>
          <p:nvPr/>
        </p:nvSpPr>
        <p:spPr>
          <a:xfrm>
            <a:off x="615367" y="330449"/>
            <a:ext cx="7782064" cy="46166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latin typeface="AR Pゴシック体S"/>
                <a:ea typeface="游ゴシック"/>
                <a:cs typeface="Calibri"/>
              </a:rPr>
              <a:t>戦後…都市へ「季節労働」ブーム</a:t>
            </a:r>
            <a:endParaRPr lang="ja-JP" altLang="en-US" sz="2400">
              <a:latin typeface="AR Pゴシック体S"/>
            </a:endParaRPr>
          </a:p>
        </p:txBody>
      </p:sp>
      <p:pic>
        <p:nvPicPr>
          <p:cNvPr id="2" name="図 1">
            <a:extLst>
              <a:ext uri="{FF2B5EF4-FFF2-40B4-BE49-F238E27FC236}">
                <a16:creationId xmlns:a16="http://schemas.microsoft.com/office/drawing/2014/main" id="{F978008F-BADD-4435-B193-0B37F25DE0D7}"/>
              </a:ext>
            </a:extLst>
          </p:cNvPr>
          <p:cNvPicPr>
            <a:picLocks noChangeAspect="1"/>
          </p:cNvPicPr>
          <p:nvPr/>
        </p:nvPicPr>
        <p:blipFill>
          <a:blip r:embed="rId2"/>
          <a:stretch>
            <a:fillRect/>
          </a:stretch>
        </p:blipFill>
        <p:spPr>
          <a:xfrm>
            <a:off x="6044324" y="198519"/>
            <a:ext cx="2226636" cy="1644789"/>
          </a:xfrm>
          <a:prstGeom prst="rect">
            <a:avLst/>
          </a:prstGeom>
        </p:spPr>
      </p:pic>
      <p:graphicFrame>
        <p:nvGraphicFramePr>
          <p:cNvPr id="4" name="表 3">
            <a:extLst>
              <a:ext uri="{FF2B5EF4-FFF2-40B4-BE49-F238E27FC236}">
                <a16:creationId xmlns:a16="http://schemas.microsoft.com/office/drawing/2014/main" id="{6676020B-562B-E7C2-C733-14A0C103DB67}"/>
              </a:ext>
            </a:extLst>
          </p:cNvPr>
          <p:cNvGraphicFramePr>
            <a:graphicFrameLocks noGrp="1"/>
          </p:cNvGraphicFramePr>
          <p:nvPr>
            <p:extLst>
              <p:ext uri="{D42A27DB-BD31-4B8C-83A1-F6EECF244321}">
                <p14:modId xmlns:p14="http://schemas.microsoft.com/office/powerpoint/2010/main" val="4095849131"/>
              </p:ext>
            </p:extLst>
          </p:nvPr>
        </p:nvGraphicFramePr>
        <p:xfrm>
          <a:off x="618895" y="5048602"/>
          <a:ext cx="7621812" cy="1483360"/>
        </p:xfrm>
        <a:graphic>
          <a:graphicData uri="http://schemas.openxmlformats.org/drawingml/2006/table">
            <a:tbl>
              <a:tblPr firstRow="1" bandRow="1">
                <a:tableStyleId>{5C22544A-7EE6-4342-B048-85BDC9FD1C3A}</a:tableStyleId>
              </a:tblPr>
              <a:tblGrid>
                <a:gridCol w="885588">
                  <a:extLst>
                    <a:ext uri="{9D8B030D-6E8A-4147-A177-3AD203B41FA5}">
                      <a16:colId xmlns:a16="http://schemas.microsoft.com/office/drawing/2014/main" val="652189409"/>
                    </a:ext>
                  </a:extLst>
                </a:gridCol>
                <a:gridCol w="842028">
                  <a:extLst>
                    <a:ext uri="{9D8B030D-6E8A-4147-A177-3AD203B41FA5}">
                      <a16:colId xmlns:a16="http://schemas.microsoft.com/office/drawing/2014/main" val="2051405097"/>
                    </a:ext>
                  </a:extLst>
                </a:gridCol>
                <a:gridCol w="842028">
                  <a:extLst>
                    <a:ext uri="{9D8B030D-6E8A-4147-A177-3AD203B41FA5}">
                      <a16:colId xmlns:a16="http://schemas.microsoft.com/office/drawing/2014/main" val="1327511194"/>
                    </a:ext>
                  </a:extLst>
                </a:gridCol>
                <a:gridCol w="842028">
                  <a:extLst>
                    <a:ext uri="{9D8B030D-6E8A-4147-A177-3AD203B41FA5}">
                      <a16:colId xmlns:a16="http://schemas.microsoft.com/office/drawing/2014/main" val="4106307216"/>
                    </a:ext>
                  </a:extLst>
                </a:gridCol>
                <a:gridCol w="842028">
                  <a:extLst>
                    <a:ext uri="{9D8B030D-6E8A-4147-A177-3AD203B41FA5}">
                      <a16:colId xmlns:a16="http://schemas.microsoft.com/office/drawing/2014/main" val="4209031195"/>
                    </a:ext>
                  </a:extLst>
                </a:gridCol>
                <a:gridCol w="842028">
                  <a:extLst>
                    <a:ext uri="{9D8B030D-6E8A-4147-A177-3AD203B41FA5}">
                      <a16:colId xmlns:a16="http://schemas.microsoft.com/office/drawing/2014/main" val="3972984101"/>
                    </a:ext>
                  </a:extLst>
                </a:gridCol>
                <a:gridCol w="842028">
                  <a:extLst>
                    <a:ext uri="{9D8B030D-6E8A-4147-A177-3AD203B41FA5}">
                      <a16:colId xmlns:a16="http://schemas.microsoft.com/office/drawing/2014/main" val="1586134287"/>
                    </a:ext>
                  </a:extLst>
                </a:gridCol>
                <a:gridCol w="842028">
                  <a:extLst>
                    <a:ext uri="{9D8B030D-6E8A-4147-A177-3AD203B41FA5}">
                      <a16:colId xmlns:a16="http://schemas.microsoft.com/office/drawing/2014/main" val="2773564443"/>
                    </a:ext>
                  </a:extLst>
                </a:gridCol>
                <a:gridCol w="842028">
                  <a:extLst>
                    <a:ext uri="{9D8B030D-6E8A-4147-A177-3AD203B41FA5}">
                      <a16:colId xmlns:a16="http://schemas.microsoft.com/office/drawing/2014/main" val="3913427622"/>
                    </a:ext>
                  </a:extLst>
                </a:gridCol>
              </a:tblGrid>
              <a:tr h="370840">
                <a:tc>
                  <a:txBody>
                    <a:bodyPr/>
                    <a:lstStyle/>
                    <a:p>
                      <a:endParaRPr kumimoji="1" lang="ja-JP" altLang="en-US"/>
                    </a:p>
                  </a:txBody>
                  <a:tcPr/>
                </a:tc>
                <a:tc>
                  <a:txBody>
                    <a:bodyPr/>
                    <a:lstStyle/>
                    <a:p>
                      <a:r>
                        <a:rPr lang="ja-JP" altLang="en-US" sz="1400"/>
                        <a:t> 計</a:t>
                      </a:r>
                      <a:endParaRPr kumimoji="1" lang="ja-JP" altLang="en-US" sz="1400"/>
                    </a:p>
                  </a:txBody>
                  <a:tcPr/>
                </a:tc>
                <a:tc>
                  <a:txBody>
                    <a:bodyPr/>
                    <a:lstStyle/>
                    <a:p>
                      <a:r>
                        <a:rPr lang="ja-JP" altLang="en-US" sz="1400"/>
                        <a:t>県内</a:t>
                      </a:r>
                      <a:endParaRPr kumimoji="1" lang="ja-JP" altLang="en-US" sz="1400"/>
                    </a:p>
                  </a:txBody>
                  <a:tcPr/>
                </a:tc>
                <a:tc>
                  <a:txBody>
                    <a:bodyPr/>
                    <a:lstStyle/>
                    <a:p>
                      <a:r>
                        <a:rPr lang="ja-JP" altLang="en-US" sz="1400"/>
                        <a:t>九州</a:t>
                      </a:r>
                      <a:endParaRPr kumimoji="1" lang="ja-JP" altLang="en-US" sz="1400"/>
                    </a:p>
                  </a:txBody>
                  <a:tcPr/>
                </a:tc>
                <a:tc>
                  <a:txBody>
                    <a:bodyPr/>
                    <a:lstStyle/>
                    <a:p>
                      <a:r>
                        <a:rPr lang="ja-JP" altLang="en-US" sz="1400"/>
                        <a:t>四国</a:t>
                      </a:r>
                      <a:endParaRPr kumimoji="1" lang="ja-JP" altLang="en-US" sz="1400"/>
                    </a:p>
                  </a:txBody>
                  <a:tcPr/>
                </a:tc>
                <a:tc>
                  <a:txBody>
                    <a:bodyPr/>
                    <a:lstStyle/>
                    <a:p>
                      <a:r>
                        <a:rPr lang="ja-JP" altLang="en-US" sz="1400"/>
                        <a:t>中国</a:t>
                      </a:r>
                      <a:endParaRPr kumimoji="1" lang="ja-JP" altLang="en-US" sz="1400"/>
                    </a:p>
                  </a:txBody>
                  <a:tcPr/>
                </a:tc>
                <a:tc>
                  <a:txBody>
                    <a:bodyPr/>
                    <a:lstStyle/>
                    <a:p>
                      <a:r>
                        <a:rPr lang="ja-JP" altLang="en-US" sz="1400"/>
                        <a:t>近畿</a:t>
                      </a:r>
                      <a:endParaRPr kumimoji="1" lang="ja-JP" altLang="en-US" sz="1400"/>
                    </a:p>
                  </a:txBody>
                  <a:tcPr/>
                </a:tc>
                <a:tc>
                  <a:txBody>
                    <a:bodyPr/>
                    <a:lstStyle/>
                    <a:p>
                      <a:r>
                        <a:rPr lang="ja-JP" altLang="en-US" sz="1400"/>
                        <a:t>中部</a:t>
                      </a:r>
                      <a:endParaRPr kumimoji="1" lang="ja-JP" altLang="en-US" sz="1400"/>
                    </a:p>
                  </a:txBody>
                  <a:tcPr/>
                </a:tc>
                <a:tc>
                  <a:txBody>
                    <a:bodyPr/>
                    <a:lstStyle/>
                    <a:p>
                      <a:r>
                        <a:rPr lang="ja-JP" altLang="en-US" sz="1400"/>
                        <a:t>関東</a:t>
                      </a:r>
                      <a:endParaRPr kumimoji="1" lang="ja-JP" altLang="en-US" sz="1400"/>
                    </a:p>
                  </a:txBody>
                  <a:tcPr/>
                </a:tc>
                <a:extLst>
                  <a:ext uri="{0D108BD9-81ED-4DB2-BD59-A6C34878D82A}">
                    <a16:rowId xmlns:a16="http://schemas.microsoft.com/office/drawing/2014/main" val="4089528301"/>
                  </a:ext>
                </a:extLst>
              </a:tr>
              <a:tr h="370840">
                <a:tc>
                  <a:txBody>
                    <a:bodyPr/>
                    <a:lstStyle/>
                    <a:p>
                      <a:r>
                        <a:rPr lang="ja-JP" altLang="en-US" sz="1400"/>
                        <a:t>1969年</a:t>
                      </a:r>
                      <a:endParaRPr kumimoji="1" lang="ja-JP" altLang="en-US" sz="1400" dirty="0"/>
                    </a:p>
                  </a:txBody>
                  <a:tcPr/>
                </a:tc>
                <a:tc>
                  <a:txBody>
                    <a:bodyPr/>
                    <a:lstStyle/>
                    <a:p>
                      <a:r>
                        <a:rPr lang="ja-JP" altLang="en-US" sz="1400"/>
                        <a:t>2,079人</a:t>
                      </a:r>
                      <a:endParaRPr kumimoji="1" lang="ja-JP" altLang="en-US" sz="1400"/>
                    </a:p>
                  </a:txBody>
                  <a:tcPr/>
                </a:tc>
                <a:tc>
                  <a:txBody>
                    <a:bodyPr/>
                    <a:lstStyle/>
                    <a:p>
                      <a:r>
                        <a:rPr lang="ja-JP" altLang="en-US" sz="1400" dirty="0"/>
                        <a:t>112</a:t>
                      </a:r>
                      <a:endParaRPr kumimoji="1" lang="ja-JP" altLang="en-US" sz="1400" dirty="0"/>
                    </a:p>
                  </a:txBody>
                  <a:tcPr/>
                </a:tc>
                <a:tc>
                  <a:txBody>
                    <a:bodyPr/>
                    <a:lstStyle/>
                    <a:p>
                      <a:r>
                        <a:rPr lang="ja-JP" altLang="en-US" sz="1400" dirty="0"/>
                        <a:t>2</a:t>
                      </a:r>
                      <a:endParaRPr kumimoji="1" lang="ja-JP" altLang="en-US" sz="1400" dirty="0"/>
                    </a:p>
                  </a:txBody>
                  <a:tcPr/>
                </a:tc>
                <a:tc>
                  <a:txBody>
                    <a:bodyPr/>
                    <a:lstStyle/>
                    <a:p>
                      <a:r>
                        <a:rPr lang="ja-JP" altLang="en-US" sz="1400" dirty="0"/>
                        <a:t>2</a:t>
                      </a:r>
                      <a:endParaRPr kumimoji="1" lang="ja-JP" altLang="en-US" sz="1400" dirty="0"/>
                    </a:p>
                  </a:txBody>
                  <a:tcPr/>
                </a:tc>
                <a:tc>
                  <a:txBody>
                    <a:bodyPr/>
                    <a:lstStyle/>
                    <a:p>
                      <a:r>
                        <a:rPr lang="ja-JP" altLang="en-US" sz="1400" dirty="0"/>
                        <a:t>1</a:t>
                      </a:r>
                      <a:endParaRPr kumimoji="1" lang="ja-JP" altLang="en-US" sz="1400" dirty="0"/>
                    </a:p>
                  </a:txBody>
                  <a:tcPr/>
                </a:tc>
                <a:tc>
                  <a:txBody>
                    <a:bodyPr/>
                    <a:lstStyle/>
                    <a:p>
                      <a:r>
                        <a:rPr lang="ja-JP" altLang="en-US" sz="1400" b="1" dirty="0"/>
                        <a:t>1,607</a:t>
                      </a:r>
                      <a:endParaRPr kumimoji="1" lang="ja-JP" altLang="en-US" sz="1400" b="1" dirty="0"/>
                    </a:p>
                  </a:txBody>
                  <a:tcPr/>
                </a:tc>
                <a:tc>
                  <a:txBody>
                    <a:bodyPr/>
                    <a:lstStyle/>
                    <a:p>
                      <a:r>
                        <a:rPr lang="ja-JP" altLang="en-US" sz="1400" dirty="0"/>
                        <a:t>113</a:t>
                      </a:r>
                      <a:endParaRPr kumimoji="1" lang="ja-JP" altLang="en-US" sz="1400" dirty="0"/>
                    </a:p>
                  </a:txBody>
                  <a:tcPr/>
                </a:tc>
                <a:tc>
                  <a:txBody>
                    <a:bodyPr/>
                    <a:lstStyle/>
                    <a:p>
                      <a:r>
                        <a:rPr lang="ja-JP" altLang="en-US" sz="1400" dirty="0"/>
                        <a:t>222</a:t>
                      </a:r>
                      <a:endParaRPr kumimoji="1" lang="ja-JP" altLang="en-US" sz="1400" dirty="0"/>
                    </a:p>
                  </a:txBody>
                  <a:tcPr/>
                </a:tc>
                <a:extLst>
                  <a:ext uri="{0D108BD9-81ED-4DB2-BD59-A6C34878D82A}">
                    <a16:rowId xmlns:a16="http://schemas.microsoft.com/office/drawing/2014/main" val="3517271162"/>
                  </a:ext>
                </a:extLst>
              </a:tr>
              <a:tr h="370840">
                <a:tc>
                  <a:txBody>
                    <a:bodyPr/>
                    <a:lstStyle/>
                    <a:p>
                      <a:r>
                        <a:rPr lang="ja-JP" altLang="en-US" sz="1400"/>
                        <a:t>1971年</a:t>
                      </a:r>
                      <a:endParaRPr kumimoji="1" lang="ja-JP" altLang="en-US" sz="1400"/>
                    </a:p>
                  </a:txBody>
                  <a:tcPr/>
                </a:tc>
                <a:tc>
                  <a:txBody>
                    <a:bodyPr/>
                    <a:lstStyle/>
                    <a:p>
                      <a:r>
                        <a:rPr lang="ja-JP" altLang="en-US" sz="1400"/>
                        <a:t>2,465​人</a:t>
                      </a:r>
                      <a:endParaRPr kumimoji="1" lang="ja-JP" altLang="en-US" sz="1400"/>
                    </a:p>
                  </a:txBody>
                  <a:tcPr/>
                </a:tc>
                <a:tc>
                  <a:txBody>
                    <a:bodyPr/>
                    <a:lstStyle/>
                    <a:p>
                      <a:r>
                        <a:rPr lang="ja-JP" altLang="en-US" sz="1400" dirty="0"/>
                        <a:t>88</a:t>
                      </a:r>
                      <a:endParaRPr kumimoji="1" lang="ja-JP" altLang="en-US" sz="1400" dirty="0"/>
                    </a:p>
                  </a:txBody>
                  <a:tcPr/>
                </a:tc>
                <a:tc>
                  <a:txBody>
                    <a:bodyPr/>
                    <a:lstStyle/>
                    <a:p>
                      <a:r>
                        <a:rPr lang="ja-JP" altLang="en-US" sz="1400" dirty="0"/>
                        <a:t>1</a:t>
                      </a:r>
                      <a:endParaRPr kumimoji="1" lang="ja-JP" altLang="en-US" sz="1400" dirty="0"/>
                    </a:p>
                  </a:txBody>
                  <a:tcPr/>
                </a:tc>
                <a:tc>
                  <a:txBody>
                    <a:bodyPr/>
                    <a:lstStyle/>
                    <a:p>
                      <a:r>
                        <a:rPr lang="ja-JP" altLang="en-US" sz="1400" dirty="0"/>
                        <a:t>2</a:t>
                      </a:r>
                      <a:endParaRPr kumimoji="1" lang="ja-JP" altLang="en-US" sz="1400" dirty="0"/>
                    </a:p>
                  </a:txBody>
                  <a:tcPr/>
                </a:tc>
                <a:tc>
                  <a:txBody>
                    <a:bodyPr/>
                    <a:lstStyle/>
                    <a:p>
                      <a:r>
                        <a:rPr lang="ja-JP" altLang="en-US" sz="1400" dirty="0"/>
                        <a:t>47</a:t>
                      </a:r>
                      <a:endParaRPr kumimoji="1" lang="ja-JP" altLang="en-US" sz="1400" dirty="0"/>
                    </a:p>
                  </a:txBody>
                  <a:tcPr/>
                </a:tc>
                <a:tc>
                  <a:txBody>
                    <a:bodyPr/>
                    <a:lstStyle/>
                    <a:p>
                      <a:r>
                        <a:rPr lang="ja-JP" altLang="en-US" sz="1400" b="1" dirty="0"/>
                        <a:t>1.692</a:t>
                      </a:r>
                      <a:endParaRPr kumimoji="1" lang="ja-JP" altLang="en-US" sz="1400" b="1" dirty="0"/>
                    </a:p>
                  </a:txBody>
                  <a:tcPr/>
                </a:tc>
                <a:tc>
                  <a:txBody>
                    <a:bodyPr/>
                    <a:lstStyle/>
                    <a:p>
                      <a:r>
                        <a:rPr lang="ja-JP" altLang="en-US" sz="1400" dirty="0"/>
                        <a:t>241</a:t>
                      </a:r>
                      <a:endParaRPr kumimoji="1" lang="ja-JP" altLang="en-US" sz="1400" dirty="0"/>
                    </a:p>
                  </a:txBody>
                  <a:tcPr/>
                </a:tc>
                <a:tc>
                  <a:txBody>
                    <a:bodyPr/>
                    <a:lstStyle/>
                    <a:p>
                      <a:r>
                        <a:rPr lang="ja-JP" altLang="en-US" sz="1400" dirty="0"/>
                        <a:t>389</a:t>
                      </a:r>
                      <a:endParaRPr kumimoji="1" lang="ja-JP" altLang="en-US" sz="1400" dirty="0"/>
                    </a:p>
                  </a:txBody>
                  <a:tcPr/>
                </a:tc>
                <a:extLst>
                  <a:ext uri="{0D108BD9-81ED-4DB2-BD59-A6C34878D82A}">
                    <a16:rowId xmlns:a16="http://schemas.microsoft.com/office/drawing/2014/main" val="1414069109"/>
                  </a:ext>
                </a:extLst>
              </a:tr>
              <a:tr h="370840">
                <a:tc>
                  <a:txBody>
                    <a:bodyPr/>
                    <a:lstStyle/>
                    <a:p>
                      <a:r>
                        <a:rPr lang="ja-JP" altLang="en-US" sz="1400"/>
                        <a:t>1973​年</a:t>
                      </a:r>
                      <a:endParaRPr kumimoji="1" lang="ja-JP" altLang="en-US" sz="1400"/>
                    </a:p>
                  </a:txBody>
                  <a:tcPr/>
                </a:tc>
                <a:tc>
                  <a:txBody>
                    <a:bodyPr/>
                    <a:lstStyle/>
                    <a:p>
                      <a:r>
                        <a:rPr lang="ja-JP" altLang="en-US" sz="1400"/>
                        <a:t>2.020人</a:t>
                      </a:r>
                      <a:endParaRPr kumimoji="1" lang="ja-JP" altLang="en-US" sz="1400"/>
                    </a:p>
                  </a:txBody>
                  <a:tcPr/>
                </a:tc>
                <a:tc>
                  <a:txBody>
                    <a:bodyPr/>
                    <a:lstStyle/>
                    <a:p>
                      <a:r>
                        <a:rPr lang="ja-JP" altLang="en-US" sz="1400" dirty="0"/>
                        <a:t>55</a:t>
                      </a:r>
                      <a:endParaRPr kumimoji="1" lang="ja-JP" altLang="en-US" sz="1400" dirty="0"/>
                    </a:p>
                  </a:txBody>
                  <a:tcPr/>
                </a:tc>
                <a:tc>
                  <a:txBody>
                    <a:bodyPr/>
                    <a:lstStyle/>
                    <a:p>
                      <a:r>
                        <a:rPr lang="ja-JP" altLang="en-US" sz="1400" dirty="0"/>
                        <a:t>17</a:t>
                      </a:r>
                      <a:endParaRPr kumimoji="1" lang="ja-JP" altLang="en-US" sz="1400" dirty="0"/>
                    </a:p>
                  </a:txBody>
                  <a:tcPr/>
                </a:tc>
                <a:tc>
                  <a:txBody>
                    <a:bodyPr/>
                    <a:lstStyle/>
                    <a:p>
                      <a:r>
                        <a:rPr lang="ja-JP" altLang="en-US" sz="1400" dirty="0"/>
                        <a:t>0</a:t>
                      </a:r>
                      <a:endParaRPr kumimoji="1" lang="ja-JP" altLang="en-US" sz="1400" dirty="0"/>
                    </a:p>
                  </a:txBody>
                  <a:tcPr/>
                </a:tc>
                <a:tc>
                  <a:txBody>
                    <a:bodyPr/>
                    <a:lstStyle/>
                    <a:p>
                      <a:r>
                        <a:rPr lang="ja-JP" altLang="en-US" sz="1400" dirty="0"/>
                        <a:t>73</a:t>
                      </a:r>
                      <a:endParaRPr kumimoji="1" lang="ja-JP" altLang="en-US" sz="1400" dirty="0"/>
                    </a:p>
                  </a:txBody>
                  <a:tcPr/>
                </a:tc>
                <a:tc>
                  <a:txBody>
                    <a:bodyPr/>
                    <a:lstStyle/>
                    <a:p>
                      <a:r>
                        <a:rPr lang="ja-JP" altLang="en-US" sz="1400" b="1" dirty="0"/>
                        <a:t>1.281</a:t>
                      </a:r>
                      <a:endParaRPr kumimoji="1" lang="ja-JP" altLang="en-US" sz="1400" b="1" dirty="0"/>
                    </a:p>
                  </a:txBody>
                  <a:tcPr/>
                </a:tc>
                <a:tc>
                  <a:txBody>
                    <a:bodyPr/>
                    <a:lstStyle/>
                    <a:p>
                      <a:r>
                        <a:rPr lang="ja-JP" altLang="en-US" sz="1400" dirty="0"/>
                        <a:t>227</a:t>
                      </a:r>
                      <a:endParaRPr kumimoji="1" lang="ja-JP" altLang="en-US" sz="1400" dirty="0"/>
                    </a:p>
                  </a:txBody>
                  <a:tcPr/>
                </a:tc>
                <a:tc>
                  <a:txBody>
                    <a:bodyPr/>
                    <a:lstStyle/>
                    <a:p>
                      <a:r>
                        <a:rPr lang="ja-JP" altLang="en-US" sz="1400" dirty="0"/>
                        <a:t>365</a:t>
                      </a:r>
                      <a:endParaRPr kumimoji="1" lang="ja-JP" altLang="en-US" sz="1400" dirty="0"/>
                    </a:p>
                  </a:txBody>
                  <a:tcPr/>
                </a:tc>
                <a:extLst>
                  <a:ext uri="{0D108BD9-81ED-4DB2-BD59-A6C34878D82A}">
                    <a16:rowId xmlns:a16="http://schemas.microsoft.com/office/drawing/2014/main" val="4020559370"/>
                  </a:ext>
                </a:extLst>
              </a:tr>
            </a:tbl>
          </a:graphicData>
        </a:graphic>
      </p:graphicFrame>
      <p:sp>
        <p:nvSpPr>
          <p:cNvPr id="7" name="テキスト ボックス 6">
            <a:extLst>
              <a:ext uri="{FF2B5EF4-FFF2-40B4-BE49-F238E27FC236}">
                <a16:creationId xmlns:a16="http://schemas.microsoft.com/office/drawing/2014/main" id="{F44DDE27-EA62-C2F2-85EC-C61FA941DA12}"/>
              </a:ext>
            </a:extLst>
          </p:cNvPr>
          <p:cNvSpPr txBox="1"/>
          <p:nvPr/>
        </p:nvSpPr>
        <p:spPr>
          <a:xfrm>
            <a:off x="657520" y="1980949"/>
            <a:ext cx="769621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ea typeface="游ゴシック"/>
                <a:cs typeface="Calibri"/>
              </a:rPr>
              <a:t>　</a:t>
            </a:r>
            <a:r>
              <a:rPr lang="ja-JP" altLang="en-US">
                <a:ea typeface="AR P丸ゴシック体E"/>
                <a:cs typeface="Calibri"/>
              </a:rPr>
              <a:t>1956(​昭和31)​年の『経済白書』は「もはや戦後ではない」と宣したが、農山村、とりわけ奄美などの離島からはキビ収入や地元土建労働の低収入から、半年間、単身で大都市のビル、高速道路の建設現場へ季節労働がブームに。農業は残された〝三ちゃん〟に託された。しかし中には酒色に溺れて蒸発例も。オイルショック以降は出稼ぎは下火化、主に東北人の冬場の労働の場になり、奄美の出稼ぎは激減した。</a:t>
            </a:r>
          </a:p>
          <a:p>
            <a:r>
              <a:rPr lang="ja-JP" altLang="en-US">
                <a:ea typeface="AR P丸ゴシック体E"/>
                <a:cs typeface="Calibri"/>
              </a:rPr>
              <a:t>　また1954​年ごろからは中卒者の集団就職が増え、紡績、クリーニングなどに就労、人手不足を補う「金の卵」と呼ばれたが、定着率が悪く、次第に消滅した</a:t>
            </a:r>
            <a:r>
              <a:rPr lang="ja-JP" altLang="en-US">
                <a:ea typeface="游ゴシック"/>
                <a:cs typeface="Calibri"/>
              </a:rPr>
              <a:t>。</a:t>
            </a:r>
          </a:p>
        </p:txBody>
      </p:sp>
      <p:sp>
        <p:nvSpPr>
          <p:cNvPr id="8" name="テキスト ボックス 7">
            <a:extLst>
              <a:ext uri="{FF2B5EF4-FFF2-40B4-BE49-F238E27FC236}">
                <a16:creationId xmlns:a16="http://schemas.microsoft.com/office/drawing/2014/main" id="{C12A6E79-F19E-530A-4B15-B8338063FA14}"/>
              </a:ext>
            </a:extLst>
          </p:cNvPr>
          <p:cNvSpPr txBox="1"/>
          <p:nvPr/>
        </p:nvSpPr>
        <p:spPr>
          <a:xfrm>
            <a:off x="1778619" y="890201"/>
            <a:ext cx="452007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i="1">
                <a:solidFill>
                  <a:srgbClr val="FF0000"/>
                </a:solidFill>
                <a:latin typeface="HGMinchoE"/>
                <a:ea typeface="HGMinchoE"/>
                <a:cs typeface="Calibri"/>
              </a:rPr>
              <a:t>大都会の建築現場へ</a:t>
            </a:r>
          </a:p>
          <a:p>
            <a:r>
              <a:rPr lang="ja-JP" altLang="en-US" sz="2800" i="1">
                <a:solidFill>
                  <a:srgbClr val="FF0000"/>
                </a:solidFill>
                <a:latin typeface="HGMinchoE"/>
                <a:ea typeface="HGMinchoE"/>
                <a:cs typeface="Calibri"/>
              </a:rPr>
              <a:t>中卒の「金の卵」も</a:t>
            </a:r>
          </a:p>
        </p:txBody>
      </p:sp>
      <p:sp>
        <p:nvSpPr>
          <p:cNvPr id="9" name="テキスト ボックス 8">
            <a:extLst>
              <a:ext uri="{FF2B5EF4-FFF2-40B4-BE49-F238E27FC236}">
                <a16:creationId xmlns:a16="http://schemas.microsoft.com/office/drawing/2014/main" id="{CB2BA914-DAF6-A904-8819-6FBCF443331D}"/>
              </a:ext>
            </a:extLst>
          </p:cNvPr>
          <p:cNvSpPr txBox="1"/>
          <p:nvPr/>
        </p:nvSpPr>
        <p:spPr>
          <a:xfrm>
            <a:off x="1414714" y="4742131"/>
            <a:ext cx="60306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400" b="1">
                <a:ea typeface="游ゴシック"/>
                <a:cs typeface="Calibri"/>
              </a:rPr>
              <a:t>昭和40​年代の奄美の出稼ぎ者数</a:t>
            </a:r>
            <a:r>
              <a:rPr lang="ja-JP" altLang="en-US" sz="1400">
                <a:ea typeface="游ゴシック"/>
                <a:cs typeface="Calibri"/>
              </a:rPr>
              <a:t>(鹿児島県「農家の出稼ぎ実態」)</a:t>
            </a:r>
          </a:p>
        </p:txBody>
      </p:sp>
    </p:spTree>
    <p:extLst>
      <p:ext uri="{BB962C8B-B14F-4D97-AF65-F5344CB8AC3E}">
        <p14:creationId xmlns:p14="http://schemas.microsoft.com/office/powerpoint/2010/main" val="428355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写真, 屋外, 男, 古い が含まれている画像&#10;&#10;説明は自動で生成されたものです">
            <a:extLst>
              <a:ext uri="{FF2B5EF4-FFF2-40B4-BE49-F238E27FC236}">
                <a16:creationId xmlns:a16="http://schemas.microsoft.com/office/drawing/2014/main" id="{B05B7BCE-7CB3-6CEB-2735-A0E23EF00E7B}"/>
              </a:ext>
            </a:extLst>
          </p:cNvPr>
          <p:cNvPicPr>
            <a:picLocks noChangeAspect="1"/>
          </p:cNvPicPr>
          <p:nvPr/>
        </p:nvPicPr>
        <p:blipFill>
          <a:blip r:embed="rId2"/>
          <a:stretch>
            <a:fillRect/>
          </a:stretch>
        </p:blipFill>
        <p:spPr>
          <a:xfrm>
            <a:off x="4535741" y="1812190"/>
            <a:ext cx="3750089" cy="2915031"/>
          </a:xfrm>
          <a:prstGeom prst="rect">
            <a:avLst/>
          </a:prstGeom>
        </p:spPr>
      </p:pic>
      <p:pic>
        <p:nvPicPr>
          <p:cNvPr id="2" name="図 1" descr="屋外, 人, 写真, 若い が含まれている画像&#10;&#10;説明は自動で生成されたものです">
            <a:extLst>
              <a:ext uri="{FF2B5EF4-FFF2-40B4-BE49-F238E27FC236}">
                <a16:creationId xmlns:a16="http://schemas.microsoft.com/office/drawing/2014/main" id="{1B00FB1A-C70D-5784-3784-ED0F8527DD6D}"/>
              </a:ext>
            </a:extLst>
          </p:cNvPr>
          <p:cNvPicPr>
            <a:picLocks noChangeAspect="1"/>
          </p:cNvPicPr>
          <p:nvPr/>
        </p:nvPicPr>
        <p:blipFill>
          <a:blip r:embed="rId3"/>
          <a:stretch>
            <a:fillRect/>
          </a:stretch>
        </p:blipFill>
        <p:spPr>
          <a:xfrm>
            <a:off x="599750" y="1812697"/>
            <a:ext cx="4058203" cy="2804686"/>
          </a:xfrm>
          <a:prstGeom prst="rect">
            <a:avLst/>
          </a:prstGeom>
        </p:spPr>
      </p:pic>
      <p:sp>
        <p:nvSpPr>
          <p:cNvPr id="4" name="テキスト ボックス 3">
            <a:extLst>
              <a:ext uri="{FF2B5EF4-FFF2-40B4-BE49-F238E27FC236}">
                <a16:creationId xmlns:a16="http://schemas.microsoft.com/office/drawing/2014/main" id="{E906A4DC-6DC7-F51A-72DA-F65C0887AC79}"/>
              </a:ext>
            </a:extLst>
          </p:cNvPr>
          <p:cNvSpPr txBox="1"/>
          <p:nvPr/>
        </p:nvSpPr>
        <p:spPr>
          <a:xfrm>
            <a:off x="931659" y="896932"/>
            <a:ext cx="7185515" cy="46166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a:latin typeface="ＤＦ平成ゴシック体W5"/>
                <a:ea typeface="游ゴシック light"/>
                <a:cs typeface="Calibri"/>
              </a:rPr>
              <a:t>第1回　近代日本 - 売られゆく貧者の群れ　</a:t>
            </a:r>
            <a:r>
              <a:rPr lang="ja-JP" altLang="en-US" sz="2400">
                <a:latin typeface="ＤＦ平成ゴシック体W5"/>
                <a:ea typeface="游ゴシック light"/>
                <a:cs typeface="Calibri"/>
              </a:rPr>
              <a:t>5/25</a:t>
            </a:r>
          </a:p>
        </p:txBody>
      </p:sp>
      <p:sp>
        <p:nvSpPr>
          <p:cNvPr id="5" name="テキスト ボックス 4">
            <a:extLst>
              <a:ext uri="{FF2B5EF4-FFF2-40B4-BE49-F238E27FC236}">
                <a16:creationId xmlns:a16="http://schemas.microsoft.com/office/drawing/2014/main" id="{717D8EFF-2A47-1A79-CE89-5BEA3FA36D0C}"/>
              </a:ext>
            </a:extLst>
          </p:cNvPr>
          <p:cNvSpPr txBox="1"/>
          <p:nvPr/>
        </p:nvSpPr>
        <p:spPr>
          <a:xfrm>
            <a:off x="932298" y="308382"/>
            <a:ext cx="2096081" cy="584775"/>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ja-JP" sz="1200">
                <a:solidFill>
                  <a:srgbClr val="333333"/>
                </a:solidFill>
                <a:ea typeface="+mn-lt"/>
                <a:cs typeface="+mn-lt"/>
              </a:rPr>
              <a:t>review</a:t>
            </a:r>
            <a:endParaRPr lang="ja-JP"/>
          </a:p>
          <a:p>
            <a:pPr algn="l"/>
            <a:endParaRPr lang="ja-JP" altLang="en-US" sz="2000" b="1">
              <a:ea typeface="游ゴシック"/>
              <a:cs typeface="Calibri"/>
            </a:endParaRPr>
          </a:p>
        </p:txBody>
      </p:sp>
      <p:sp>
        <p:nvSpPr>
          <p:cNvPr id="6" name="テキスト ボックス 5">
            <a:extLst>
              <a:ext uri="{FF2B5EF4-FFF2-40B4-BE49-F238E27FC236}">
                <a16:creationId xmlns:a16="http://schemas.microsoft.com/office/drawing/2014/main" id="{871A04E0-9DEB-4C74-F83C-FC046763B6AC}"/>
              </a:ext>
            </a:extLst>
          </p:cNvPr>
          <p:cNvSpPr txBox="1"/>
          <p:nvPr/>
        </p:nvSpPr>
        <p:spPr>
          <a:xfrm>
            <a:off x="323816" y="4818297"/>
            <a:ext cx="453870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600" b="1" i="1">
                <a:solidFill>
                  <a:srgbClr val="C00000"/>
                </a:solidFill>
                <a:latin typeface="MS Mincho"/>
                <a:ea typeface="MS Mincho"/>
                <a:cs typeface="Calibri"/>
              </a:rPr>
              <a:t>カラユキさん</a:t>
            </a:r>
            <a:endParaRPr lang="ja-JP" sz="3600" b="1" i="1">
              <a:solidFill>
                <a:srgbClr val="C00000"/>
              </a:solidFill>
              <a:latin typeface="MS Mincho"/>
              <a:ea typeface="MS Mincho"/>
              <a:cs typeface="Calibri"/>
            </a:endParaRPr>
          </a:p>
          <a:p>
            <a:r>
              <a:rPr lang="ja-JP" altLang="en-US" sz="3600" b="1" i="1">
                <a:solidFill>
                  <a:srgbClr val="C00000"/>
                </a:solidFill>
                <a:latin typeface="MS Mincho"/>
                <a:ea typeface="MS Mincho"/>
                <a:cs typeface="Calibri"/>
              </a:rPr>
              <a:t>とヨ―ロン人</a:t>
            </a:r>
            <a:endParaRPr lang="ja-JP" sz="3600" b="1" i="1">
              <a:solidFill>
                <a:srgbClr val="C00000"/>
              </a:solidFill>
              <a:latin typeface="MS Mincho"/>
              <a:ea typeface="MS Mincho"/>
              <a:cs typeface="Calibri"/>
            </a:endParaRPr>
          </a:p>
        </p:txBody>
      </p:sp>
      <p:sp>
        <p:nvSpPr>
          <p:cNvPr id="7" name="テキスト ボックス 6">
            <a:extLst>
              <a:ext uri="{FF2B5EF4-FFF2-40B4-BE49-F238E27FC236}">
                <a16:creationId xmlns:a16="http://schemas.microsoft.com/office/drawing/2014/main" id="{7F0529EE-E91C-5594-8117-399321914C90}"/>
              </a:ext>
            </a:extLst>
          </p:cNvPr>
          <p:cNvSpPr txBox="1"/>
          <p:nvPr/>
        </p:nvSpPr>
        <p:spPr>
          <a:xfrm>
            <a:off x="3439298" y="4729764"/>
            <a:ext cx="501726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a:ea typeface="游ゴシック"/>
                <a:cs typeface="Calibri"/>
              </a:rPr>
              <a:t>  明治30年代、島原半島口之津港は外国船の石炭積み出し港として殷賑を極めていた。その船底には密輸される天草・島原の少女たちが積荷されていた。同時に「ヤンチョイ」と呼ばれる石炭の荷役作業には与論島から集団移住した最下層の農民が動員されていた。貧困ゆえに絶望的な運命を担わされた両者。2回目はその貧困の歴史的背景を考える。</a:t>
            </a:r>
          </a:p>
        </p:txBody>
      </p:sp>
      <p:sp>
        <p:nvSpPr>
          <p:cNvPr id="8" name="テキスト ボックス 7">
            <a:extLst>
              <a:ext uri="{FF2B5EF4-FFF2-40B4-BE49-F238E27FC236}">
                <a16:creationId xmlns:a16="http://schemas.microsoft.com/office/drawing/2014/main" id="{B926A539-D075-5EDA-C556-5B56F895D166}"/>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altLang="ja-JP">
                <a:solidFill>
                  <a:srgbClr val="333333"/>
                </a:solidFill>
                <a:latin typeface="inherit"/>
              </a:rPr>
              <a:t>review</a:t>
            </a:r>
          </a:p>
        </p:txBody>
      </p:sp>
      <p:sp>
        <p:nvSpPr>
          <p:cNvPr id="9" name="テキスト ボックス 8">
            <a:extLst>
              <a:ext uri="{FF2B5EF4-FFF2-40B4-BE49-F238E27FC236}">
                <a16:creationId xmlns:a16="http://schemas.microsoft.com/office/drawing/2014/main" id="{928E195B-A632-4D3C-015B-884A2B365A09}"/>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altLang="ja-JP">
                <a:solidFill>
                  <a:srgbClr val="333333"/>
                </a:solidFill>
                <a:latin typeface="inherit"/>
              </a:rPr>
              <a:t>review</a:t>
            </a:r>
          </a:p>
        </p:txBody>
      </p:sp>
      <p:sp>
        <p:nvSpPr>
          <p:cNvPr id="10" name="テキスト ボックス 9">
            <a:extLst>
              <a:ext uri="{FF2B5EF4-FFF2-40B4-BE49-F238E27FC236}">
                <a16:creationId xmlns:a16="http://schemas.microsoft.com/office/drawing/2014/main" id="{CC5CF66C-09CC-E01D-F5DE-0D18DF9CF993}"/>
              </a:ext>
            </a:extLst>
          </p:cNvPr>
          <p:cNvSpPr txBox="1"/>
          <p:nvPr/>
        </p:nvSpPr>
        <p:spPr>
          <a:xfrm>
            <a:off x="1073426" y="37768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400" b="1">
                <a:solidFill>
                  <a:schemeClr val="bg1"/>
                </a:solidFill>
                <a:ea typeface="游ゴシック"/>
              </a:rPr>
              <a:t>review</a:t>
            </a:r>
            <a:endParaRPr lang="en-US" altLang="ja-JP" sz="2400" b="1">
              <a:solidFill>
                <a:schemeClr val="bg1"/>
              </a:solidFill>
              <a:ea typeface="游ゴシック"/>
              <a:cs typeface="Calibri"/>
            </a:endParaRPr>
          </a:p>
        </p:txBody>
      </p:sp>
    </p:spTree>
    <p:extLst>
      <p:ext uri="{BB962C8B-B14F-4D97-AF65-F5344CB8AC3E}">
        <p14:creationId xmlns:p14="http://schemas.microsoft.com/office/powerpoint/2010/main" val="628691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2143824A-A11A-39F0-6F68-3E8C72C3F79D}"/>
              </a:ext>
            </a:extLst>
          </p:cNvPr>
          <p:cNvSpPr/>
          <p:nvPr/>
        </p:nvSpPr>
        <p:spPr>
          <a:xfrm>
            <a:off x="684501" y="1191977"/>
            <a:ext cx="4095207" cy="205350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ja-JP" altLang="en-US"/>
          </a:p>
        </p:txBody>
      </p:sp>
      <p:sp>
        <p:nvSpPr>
          <p:cNvPr id="15" name="正方形/長方形 14">
            <a:extLst>
              <a:ext uri="{FF2B5EF4-FFF2-40B4-BE49-F238E27FC236}">
                <a16:creationId xmlns:a16="http://schemas.microsoft.com/office/drawing/2014/main" id="{D9712EDD-3781-2ECF-0C4F-883BD2F96703}"/>
              </a:ext>
            </a:extLst>
          </p:cNvPr>
          <p:cNvSpPr/>
          <p:nvPr/>
        </p:nvSpPr>
        <p:spPr>
          <a:xfrm>
            <a:off x="4574295" y="1128232"/>
            <a:ext cx="4272234" cy="54052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四角形: メモ 6">
            <a:extLst>
              <a:ext uri="{FF2B5EF4-FFF2-40B4-BE49-F238E27FC236}">
                <a16:creationId xmlns:a16="http://schemas.microsoft.com/office/drawing/2014/main" id="{81049309-852C-767B-2BB1-CB8D1D288C4A}"/>
              </a:ext>
            </a:extLst>
          </p:cNvPr>
          <p:cNvSpPr/>
          <p:nvPr/>
        </p:nvSpPr>
        <p:spPr>
          <a:xfrm>
            <a:off x="4475121" y="1010190"/>
            <a:ext cx="4458730" cy="5638930"/>
          </a:xfrm>
          <a:prstGeom prst="foldedCorner">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useBgFill="1">
        <p:nvSpPr>
          <p:cNvPr id="18" name="Rectangle 17">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テキスト ボックス 3">
            <a:extLst>
              <a:ext uri="{FF2B5EF4-FFF2-40B4-BE49-F238E27FC236}">
                <a16:creationId xmlns:a16="http://schemas.microsoft.com/office/drawing/2014/main" id="{DC4DCC8D-C00D-226C-24DB-A8051B059475}"/>
              </a:ext>
            </a:extLst>
          </p:cNvPr>
          <p:cNvSpPr txBox="1"/>
          <p:nvPr/>
        </p:nvSpPr>
        <p:spPr>
          <a:xfrm>
            <a:off x="732559" y="1216787"/>
            <a:ext cx="3740575" cy="209795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altLang="ja-JP" sz="1700" dirty="0">
                <a:latin typeface="AR明朝体U"/>
                <a:ea typeface="游ゴシック"/>
              </a:rPr>
              <a:t>　</a:t>
            </a:r>
            <a:r>
              <a:rPr lang="ja-JP" altLang="en-US" sz="1600">
                <a:latin typeface="AR明朝体U"/>
                <a:ea typeface="游ゴシック"/>
              </a:rPr>
              <a:t>戦後の密航で阪神へ出稼ぎした</a:t>
            </a:r>
            <a:r>
              <a:rPr lang="en-US" altLang="ja-JP" sz="1600" dirty="0">
                <a:latin typeface="AR明朝体U"/>
                <a:ea typeface="游ゴシック"/>
              </a:rPr>
              <a:t>20</a:t>
            </a:r>
            <a:r>
              <a:rPr lang="ja-JP" altLang="en-US" sz="1600">
                <a:latin typeface="AR明朝体U"/>
                <a:ea typeface="游ゴシック"/>
              </a:rPr>
              <a:t>歳の青年層はすでに</a:t>
            </a:r>
            <a:r>
              <a:rPr lang="en-US" altLang="ja-JP" sz="1600" dirty="0">
                <a:latin typeface="AR明朝体U"/>
                <a:ea typeface="游ゴシック"/>
              </a:rPr>
              <a:t>90</a:t>
            </a:r>
            <a:r>
              <a:rPr lang="ja-JP" altLang="en-US" sz="1600">
                <a:latin typeface="AR明朝体U"/>
                <a:ea typeface="游ゴシック"/>
              </a:rPr>
              <a:t>歳代。人生の晩年を迎えて彼の地で2-3世の子や孫と暮らす例がある一方、近親者もなく都会の一隅で独居生活も少なくない。健康不安と孤独死といった悩みを抱えた奄美出身者をどう支援・救済するかなど課題も多い。</a:t>
            </a:r>
            <a:endParaRPr lang="ja-JP" altLang="en-US" sz="1600">
              <a:latin typeface="AR明朝体U"/>
              <a:ea typeface="游ゴシック"/>
              <a:cs typeface="Calibri"/>
            </a:endParaRPr>
          </a:p>
        </p:txBody>
      </p:sp>
      <p:pic>
        <p:nvPicPr>
          <p:cNvPr id="3" name="図 2">
            <a:extLst>
              <a:ext uri="{FF2B5EF4-FFF2-40B4-BE49-F238E27FC236}">
                <a16:creationId xmlns:a16="http://schemas.microsoft.com/office/drawing/2014/main" id="{77368A2E-BBEF-6F37-4614-BA5B78281BA8}"/>
              </a:ext>
            </a:extLst>
          </p:cNvPr>
          <p:cNvPicPr>
            <a:picLocks noChangeAspect="1"/>
          </p:cNvPicPr>
          <p:nvPr/>
        </p:nvPicPr>
        <p:blipFill>
          <a:blip r:embed="rId2"/>
          <a:srcRect r="-3" b="9876"/>
          <a:stretch/>
        </p:blipFill>
        <p:spPr>
          <a:xfrm>
            <a:off x="5066837" y="3542350"/>
            <a:ext cx="3453708" cy="24285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2" name="図 1" descr="テキスト&#10;&#10;説明は自動で生成されたものです">
            <a:extLst>
              <a:ext uri="{FF2B5EF4-FFF2-40B4-BE49-F238E27FC236}">
                <a16:creationId xmlns:a16="http://schemas.microsoft.com/office/drawing/2014/main" id="{9922BAE9-6BC2-9778-9039-AD91B65B2FCE}"/>
              </a:ext>
            </a:extLst>
          </p:cNvPr>
          <p:cNvPicPr>
            <a:picLocks noChangeAspect="1"/>
          </p:cNvPicPr>
          <p:nvPr/>
        </p:nvPicPr>
        <p:blipFill>
          <a:blip r:embed="rId3"/>
          <a:srcRect r="2" b="19540"/>
          <a:stretch/>
        </p:blipFill>
        <p:spPr>
          <a:xfrm>
            <a:off x="4897376" y="676241"/>
            <a:ext cx="3466918" cy="2215321"/>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5" name="テキスト ボックス 4">
            <a:extLst>
              <a:ext uri="{FF2B5EF4-FFF2-40B4-BE49-F238E27FC236}">
                <a16:creationId xmlns:a16="http://schemas.microsoft.com/office/drawing/2014/main" id="{30070C81-3DDF-7905-99B6-6E873FA28704}"/>
              </a:ext>
            </a:extLst>
          </p:cNvPr>
          <p:cNvSpPr txBox="1"/>
          <p:nvPr/>
        </p:nvSpPr>
        <p:spPr>
          <a:xfrm>
            <a:off x="778915" y="354052"/>
            <a:ext cx="75885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3600">
                <a:solidFill>
                  <a:srgbClr val="7030A0"/>
                </a:solidFill>
                <a:latin typeface="AR Pゴシック体S"/>
                <a:ea typeface="游ゴシック"/>
                <a:cs typeface="Calibri"/>
              </a:rPr>
              <a:t>老いる出稼ぎ者…消えゆくふるさと</a:t>
            </a:r>
            <a:endParaRPr lang="ja-JP" altLang="en-US" sz="3600">
              <a:solidFill>
                <a:srgbClr val="7030A0"/>
              </a:solidFill>
              <a:latin typeface="AR Pゴシック体S"/>
              <a:ea typeface="游ゴシック"/>
            </a:endParaRPr>
          </a:p>
        </p:txBody>
      </p:sp>
      <p:sp>
        <p:nvSpPr>
          <p:cNvPr id="19" name="正方形/長方形 18">
            <a:extLst>
              <a:ext uri="{FF2B5EF4-FFF2-40B4-BE49-F238E27FC236}">
                <a16:creationId xmlns:a16="http://schemas.microsoft.com/office/drawing/2014/main" id="{40044BF2-E742-4FB1-09B2-3B26F8FE8756}"/>
              </a:ext>
            </a:extLst>
          </p:cNvPr>
          <p:cNvSpPr/>
          <p:nvPr/>
        </p:nvSpPr>
        <p:spPr>
          <a:xfrm>
            <a:off x="542880" y="1129905"/>
            <a:ext cx="188828" cy="19975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a:extLst>
              <a:ext uri="{FF2B5EF4-FFF2-40B4-BE49-F238E27FC236}">
                <a16:creationId xmlns:a16="http://schemas.microsoft.com/office/drawing/2014/main" id="{05B57FBA-0D61-5761-70B9-CF505B7CF7C6}"/>
              </a:ext>
            </a:extLst>
          </p:cNvPr>
          <p:cNvSpPr txBox="1"/>
          <p:nvPr/>
        </p:nvSpPr>
        <p:spPr>
          <a:xfrm>
            <a:off x="689115" y="3469616"/>
            <a:ext cx="358773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dirty="0">
                <a:ea typeface="游ゴシック"/>
                <a:cs typeface="Calibri"/>
              </a:rPr>
              <a:t> </a:t>
            </a:r>
            <a:r>
              <a:rPr lang="ja-JP" altLang="en-US">
                <a:latin typeface="Calibri"/>
                <a:ea typeface="游ゴシック"/>
                <a:cs typeface="Calibri"/>
              </a:rPr>
              <a:t> </a:t>
            </a:r>
            <a:r>
              <a:rPr lang="ja-JP" altLang="en-US" sz="1600">
                <a:latin typeface="Roboto"/>
                <a:ea typeface="游ゴシック"/>
                <a:cs typeface="Calibri"/>
              </a:rPr>
              <a:t>奄美12市町村の人口は2024年4月1日現在、推計人口で99,247と初めて10​万人台を割り、いぜん急落傾向が続いている。中でも出稼ぎの島として知られた加計呂麻島では983​人まで落ち込み、阿多地集落がゼロ人口になったほか、10​人以下が6集落と消滅危機に直面している。</a:t>
            </a:r>
            <a:endParaRPr lang="ja-JP"/>
          </a:p>
        </p:txBody>
      </p:sp>
      <p:sp>
        <p:nvSpPr>
          <p:cNvPr id="21" name="正方形/長方形 20">
            <a:extLst>
              <a:ext uri="{FF2B5EF4-FFF2-40B4-BE49-F238E27FC236}">
                <a16:creationId xmlns:a16="http://schemas.microsoft.com/office/drawing/2014/main" id="{74FFDC1E-87E5-9563-0C7C-A919A4E0C656}"/>
              </a:ext>
            </a:extLst>
          </p:cNvPr>
          <p:cNvSpPr/>
          <p:nvPr/>
        </p:nvSpPr>
        <p:spPr>
          <a:xfrm>
            <a:off x="4274589" y="3467237"/>
            <a:ext cx="191110" cy="209364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A5C665A1-CB5C-F599-6AA2-FE42946B749C}"/>
              </a:ext>
            </a:extLst>
          </p:cNvPr>
          <p:cNvSpPr txBox="1"/>
          <p:nvPr/>
        </p:nvSpPr>
        <p:spPr>
          <a:xfrm>
            <a:off x="545065" y="5985843"/>
            <a:ext cx="4034306" cy="369332"/>
          </a:xfrm>
          <a:prstGeom prst="rect">
            <a:avLst/>
          </a:prstGeom>
          <a:ln w="28575">
            <a:prstDash val="soli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ea typeface="游ゴシック"/>
                <a:cs typeface="Calibri"/>
              </a:rPr>
              <a:t>第4回　検証「奄美の出稼ぎ・移民」</a:t>
            </a:r>
            <a:endParaRPr lang="ja-JP" altLang="en-US">
              <a:cs typeface="Calibri" panose="020F0502020204030204"/>
            </a:endParaRPr>
          </a:p>
        </p:txBody>
      </p:sp>
      <p:sp>
        <p:nvSpPr>
          <p:cNvPr id="23" name="テキスト ボックス 22">
            <a:extLst>
              <a:ext uri="{FF2B5EF4-FFF2-40B4-BE49-F238E27FC236}">
                <a16:creationId xmlns:a16="http://schemas.microsoft.com/office/drawing/2014/main" id="{59CE4478-DE73-C138-B472-B23C7282ED7D}"/>
              </a:ext>
            </a:extLst>
          </p:cNvPr>
          <p:cNvSpPr txBox="1"/>
          <p:nvPr/>
        </p:nvSpPr>
        <p:spPr>
          <a:xfrm>
            <a:off x="5074729" y="2891380"/>
            <a:ext cx="34461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200">
                <a:ea typeface="游ゴシック"/>
                <a:cs typeface="Calibri"/>
              </a:rPr>
              <a:t>「孤独死」を伝える新聞。朝日新聞の2019​年「ルポ孤独死」の連載は加計呂麻島出身男性の孤独死をきっかけに始まった。</a:t>
            </a:r>
          </a:p>
        </p:txBody>
      </p:sp>
      <p:sp>
        <p:nvSpPr>
          <p:cNvPr id="24" name="テキスト ボックス 23">
            <a:extLst>
              <a:ext uri="{FF2B5EF4-FFF2-40B4-BE49-F238E27FC236}">
                <a16:creationId xmlns:a16="http://schemas.microsoft.com/office/drawing/2014/main" id="{2F77A22E-8956-9F54-1CBD-C037BB6CC19A}"/>
              </a:ext>
            </a:extLst>
          </p:cNvPr>
          <p:cNvSpPr txBox="1"/>
          <p:nvPr/>
        </p:nvSpPr>
        <p:spPr>
          <a:xfrm>
            <a:off x="5230532" y="6007042"/>
            <a:ext cx="3398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200">
                <a:ea typeface="游ゴシック"/>
                <a:cs typeface="Calibri"/>
              </a:rPr>
              <a:t>加計呂麻島・薩川小中の運動会の模様を伝える同校ＨＰ。海峡を見渡すこの学校も今年4月に閉校した。</a:t>
            </a:r>
          </a:p>
        </p:txBody>
      </p:sp>
    </p:spTree>
    <p:extLst>
      <p:ext uri="{BB962C8B-B14F-4D97-AF65-F5344CB8AC3E}">
        <p14:creationId xmlns:p14="http://schemas.microsoft.com/office/powerpoint/2010/main" val="3495061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B9165C54-6D1A-3FC4-BD25-E28DBD588A19}"/>
              </a:ext>
            </a:extLst>
          </p:cNvPr>
          <p:cNvSpPr/>
          <p:nvPr/>
        </p:nvSpPr>
        <p:spPr>
          <a:xfrm>
            <a:off x="645123" y="622990"/>
            <a:ext cx="2623849" cy="46096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正方形/長方形 2">
            <a:extLst>
              <a:ext uri="{FF2B5EF4-FFF2-40B4-BE49-F238E27FC236}">
                <a16:creationId xmlns:a16="http://schemas.microsoft.com/office/drawing/2014/main" id="{B15CD961-D18B-C3BC-E185-8F433ABA7E34}"/>
              </a:ext>
            </a:extLst>
          </p:cNvPr>
          <p:cNvSpPr/>
          <p:nvPr/>
        </p:nvSpPr>
        <p:spPr>
          <a:xfrm>
            <a:off x="4248477" y="1912725"/>
            <a:ext cx="4455962" cy="444199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a:extLst>
              <a:ext uri="{FF2B5EF4-FFF2-40B4-BE49-F238E27FC236}">
                <a16:creationId xmlns:a16="http://schemas.microsoft.com/office/drawing/2014/main" id="{BD643BBB-862F-656C-A5C8-D15B962F925C}"/>
              </a:ext>
            </a:extLst>
          </p:cNvPr>
          <p:cNvSpPr txBox="1"/>
          <p:nvPr/>
        </p:nvSpPr>
        <p:spPr>
          <a:xfrm>
            <a:off x="4343669" y="720338"/>
            <a:ext cx="4261297"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ja-JP" altLang="en-US" sz="3600" i="1">
              <a:solidFill>
                <a:srgbClr val="FF0000"/>
              </a:solidFill>
              <a:latin typeface="ＤＦ平成ゴシック体W5"/>
              <a:ea typeface="MS PGothic"/>
            </a:endParaRPr>
          </a:p>
          <a:p>
            <a:endParaRPr lang="ja-JP" altLang="en-US" sz="2800" i="1">
              <a:solidFill>
                <a:srgbClr val="FF0000"/>
              </a:solidFill>
              <a:latin typeface="MS PGothic"/>
              <a:ea typeface="MS PGothic"/>
            </a:endParaRPr>
          </a:p>
          <a:p>
            <a:pPr indent="139700"/>
            <a:endParaRPr lang="ja-JP" altLang="en-US">
              <a:latin typeface="ＭＳ 明朝"/>
              <a:ea typeface="ＭＳ 明朝"/>
            </a:endParaRPr>
          </a:p>
          <a:p>
            <a:pPr indent="139700"/>
            <a:r>
              <a:rPr lang="ja-JP" altLang="en-US" b="1">
                <a:latin typeface="ＭＳ 明朝"/>
                <a:ea typeface="ＭＳ 明朝"/>
              </a:rPr>
              <a:t>薩摩藩が強制した黒糖生産は、唯一の換金作物として長く奄美社会を規定した。</a:t>
            </a:r>
            <a:endParaRPr lang="en-US" altLang="ja-JP" b="1">
              <a:latin typeface="ＭＳ 明朝"/>
              <a:ea typeface="ＭＳ 明朝"/>
            </a:endParaRPr>
          </a:p>
          <a:p>
            <a:pPr indent="139700"/>
            <a:r>
              <a:rPr lang="ja-JP" altLang="en-US" b="1">
                <a:latin typeface="ＭＳ 明朝"/>
                <a:ea typeface="ＭＳ 明朝"/>
              </a:rPr>
              <a:t>米に代わる換糖上納で島土が疲弊し、旱魃・害虫被害・悪疫が続き、「ガーシヌ</a:t>
            </a:r>
            <a:r>
              <a:rPr lang="en-US" altLang="ja-JP" b="1">
                <a:ea typeface="游ゴシック"/>
              </a:rPr>
              <a:t>(</a:t>
            </a:r>
            <a:r>
              <a:rPr lang="ja-JP" altLang="en-US" b="1">
                <a:latin typeface="ＭＳ 明朝"/>
                <a:ea typeface="ＭＳ 明朝"/>
              </a:rPr>
              <a:t>餓死</a:t>
            </a:r>
            <a:r>
              <a:rPr lang="en-US" altLang="ja-JP" b="1">
                <a:ea typeface="游ゴシック"/>
              </a:rPr>
              <a:t>)</a:t>
            </a:r>
            <a:r>
              <a:rPr lang="ja-JP" altLang="en-US" b="1">
                <a:latin typeface="ＭＳ 明朝"/>
                <a:ea typeface="ＭＳ 明朝"/>
              </a:rPr>
              <a:t>世」を招いた。</a:t>
            </a:r>
            <a:r>
              <a:rPr lang="en-US" altLang="ja-JP" b="1">
                <a:ea typeface="游ゴシック"/>
              </a:rPr>
              <a:t>1755(</a:t>
            </a:r>
            <a:r>
              <a:rPr lang="ja-JP" altLang="en-US" b="1">
                <a:latin typeface="ＭＳ 明朝"/>
                <a:ea typeface="ＭＳ 明朝"/>
              </a:rPr>
              <a:t>宝暦</a:t>
            </a:r>
            <a:r>
              <a:rPr lang="en-US" altLang="ja-JP" b="1">
                <a:ea typeface="游ゴシック"/>
              </a:rPr>
              <a:t>5)</a:t>
            </a:r>
            <a:r>
              <a:rPr lang="ja-JP" altLang="en-US" b="1">
                <a:latin typeface="ＭＳ 明朝"/>
                <a:ea typeface="ＭＳ 明朝"/>
              </a:rPr>
              <a:t>年の大飢饉では、</a:t>
            </a:r>
            <a:r>
              <a:rPr lang="ja-JP" altLang="en-US" b="1" u="wavy">
                <a:latin typeface="ＭＳ 明朝"/>
                <a:ea typeface="ＭＳ 明朝"/>
              </a:rPr>
              <a:t>徳之島で餓死者</a:t>
            </a:r>
            <a:r>
              <a:rPr lang="en-US" altLang="ja-JP" b="1" u="wavy">
                <a:ea typeface="游ゴシック"/>
              </a:rPr>
              <a:t>3,000</a:t>
            </a:r>
            <a:r>
              <a:rPr lang="ja-JP" altLang="en-US" b="1" u="wavy">
                <a:latin typeface="ＭＳ 明朝"/>
                <a:ea typeface="ＭＳ 明朝"/>
              </a:rPr>
              <a:t>人</a:t>
            </a:r>
            <a:r>
              <a:rPr lang="ja-JP" altLang="en-US" b="1">
                <a:latin typeface="ＭＳ 明朝"/>
                <a:ea typeface="ＭＳ 明朝"/>
              </a:rPr>
              <a:t>」</a:t>
            </a:r>
            <a:r>
              <a:rPr lang="en-US" altLang="ja-JP" b="1">
                <a:ea typeface="游ゴシック"/>
              </a:rPr>
              <a:t>(</a:t>
            </a:r>
            <a:r>
              <a:rPr lang="en-US" altLang="ja-JP" b="1">
                <a:latin typeface="ＭＳ 明朝"/>
                <a:ea typeface="ＭＳ 明朝"/>
              </a:rPr>
              <a:t>『</a:t>
            </a:r>
            <a:r>
              <a:rPr lang="ja-JP" altLang="en-US" b="1">
                <a:latin typeface="ＭＳ 明朝"/>
                <a:ea typeface="ＭＳ 明朝"/>
              </a:rPr>
              <a:t>徳之島前録帳</a:t>
            </a:r>
            <a:r>
              <a:rPr lang="en-US" altLang="ja-JP" b="1">
                <a:latin typeface="ＭＳ 明朝"/>
                <a:ea typeface="ＭＳ 明朝"/>
              </a:rPr>
              <a:t>』</a:t>
            </a:r>
            <a:r>
              <a:rPr lang="en-US" altLang="ja-JP" b="1">
                <a:ea typeface="游ゴシック"/>
              </a:rPr>
              <a:t>)</a:t>
            </a:r>
            <a:r>
              <a:rPr lang="ja-JP" altLang="en-US" b="1">
                <a:latin typeface="ＭＳ 明朝"/>
                <a:ea typeface="ＭＳ 明朝"/>
              </a:rPr>
              <a:t>の惨劇に。しかし薩藩はむしろ収奪を強化、宝暦</a:t>
            </a:r>
            <a:r>
              <a:rPr lang="en-US" altLang="ja-JP" b="1">
                <a:ea typeface="游ゴシック"/>
              </a:rPr>
              <a:t>12</a:t>
            </a:r>
            <a:r>
              <a:rPr lang="ja-JP" altLang="en-US" b="1">
                <a:latin typeface="ＭＳ 明朝"/>
                <a:ea typeface="ＭＳ 明朝"/>
              </a:rPr>
              <a:t>年の奄美大島の租税率は</a:t>
            </a:r>
            <a:r>
              <a:rPr lang="en-US" altLang="ja-JP" b="1">
                <a:ea typeface="游ゴシック"/>
              </a:rPr>
              <a:t>73</a:t>
            </a:r>
            <a:r>
              <a:rPr lang="ja-JP" altLang="en-US" b="1">
                <a:latin typeface="ＭＳ 明朝"/>
                <a:ea typeface="ＭＳ 明朝"/>
              </a:rPr>
              <a:t>％に。</a:t>
            </a:r>
            <a:endParaRPr lang="ja-JP" altLang="en-US" b="1">
              <a:solidFill>
                <a:srgbClr val="FF0000"/>
              </a:solidFill>
              <a:latin typeface="ＭＳ 明朝"/>
              <a:ea typeface="ＭＳ 明朝"/>
            </a:endParaRPr>
          </a:p>
          <a:p>
            <a:pPr indent="139700"/>
            <a:r>
              <a:rPr lang="ja-JP" altLang="en-US" b="1">
                <a:latin typeface="ＭＳ 明朝"/>
                <a:ea typeface="ＭＳ 明朝"/>
              </a:rPr>
              <a:t>この結果、徳之島では藩内唯一の母間騒動</a:t>
            </a:r>
            <a:r>
              <a:rPr lang="en-US" altLang="ja-JP" b="1">
                <a:ea typeface="游ゴシック"/>
              </a:rPr>
              <a:t>(1816)</a:t>
            </a:r>
            <a:r>
              <a:rPr lang="ja-JP" altLang="en-US" b="1">
                <a:latin typeface="ＭＳ 明朝"/>
                <a:ea typeface="ＭＳ 明朝"/>
              </a:rPr>
              <a:t>、犬田布騒動</a:t>
            </a:r>
            <a:r>
              <a:rPr lang="en-US" altLang="ja-JP" b="1">
                <a:ea typeface="游ゴシック"/>
              </a:rPr>
              <a:t>(1864)</a:t>
            </a:r>
            <a:r>
              <a:rPr lang="ja-JP" altLang="en-US" b="1">
                <a:latin typeface="ＭＳ 明朝"/>
                <a:ea typeface="ＭＳ 明朝"/>
              </a:rPr>
              <a:t>の一揆を誘発。重税で農民の逃散、豪農への身売りによる債務奴隷</a:t>
            </a:r>
            <a:r>
              <a:rPr lang="en-US" altLang="ja-JP" b="1">
                <a:ea typeface="游ゴシック"/>
              </a:rPr>
              <a:t>(</a:t>
            </a:r>
            <a:r>
              <a:rPr lang="ja-JP" altLang="en-US" b="1">
                <a:latin typeface="ＭＳ 明朝"/>
                <a:ea typeface="ＭＳ 明朝"/>
              </a:rPr>
              <a:t>ヤンチュ</a:t>
            </a:r>
            <a:r>
              <a:rPr lang="en-US" altLang="ja-JP" b="1">
                <a:ea typeface="游ゴシック"/>
              </a:rPr>
              <a:t>=</a:t>
            </a:r>
            <a:r>
              <a:rPr lang="ja-JP" altLang="en-US" b="1">
                <a:latin typeface="ＭＳ 明朝"/>
                <a:ea typeface="ＭＳ 明朝"/>
              </a:rPr>
              <a:t>家人</a:t>
            </a:r>
            <a:r>
              <a:rPr lang="en-US" altLang="ja-JP" b="1">
                <a:ea typeface="游ゴシック"/>
              </a:rPr>
              <a:t>)</a:t>
            </a:r>
            <a:r>
              <a:rPr lang="ja-JP" altLang="en-US" b="1">
                <a:latin typeface="ＭＳ 明朝"/>
                <a:ea typeface="ＭＳ 明朝"/>
              </a:rPr>
              <a:t>化が進み、全人口の約</a:t>
            </a:r>
            <a:r>
              <a:rPr lang="en-US" altLang="ja-JP" b="1">
                <a:ea typeface="游ゴシック"/>
              </a:rPr>
              <a:t>3</a:t>
            </a:r>
            <a:r>
              <a:rPr lang="ja-JP" altLang="en-US" b="1">
                <a:latin typeface="ＭＳ 明朝"/>
                <a:ea typeface="ＭＳ 明朝"/>
              </a:rPr>
              <a:t>割にも達した。</a:t>
            </a:r>
          </a:p>
        </p:txBody>
      </p:sp>
      <p:pic>
        <p:nvPicPr>
          <p:cNvPr id="5" name="図 4" descr="ダイアグラム&#10;&#10;説明は自動で生成されたものです">
            <a:extLst>
              <a:ext uri="{FF2B5EF4-FFF2-40B4-BE49-F238E27FC236}">
                <a16:creationId xmlns:a16="http://schemas.microsoft.com/office/drawing/2014/main" id="{B3FDB397-E1CB-75A5-1DD2-B340278E55B8}"/>
              </a:ext>
            </a:extLst>
          </p:cNvPr>
          <p:cNvPicPr>
            <a:picLocks noChangeAspect="1"/>
          </p:cNvPicPr>
          <p:nvPr/>
        </p:nvPicPr>
        <p:blipFill>
          <a:blip r:embed="rId2"/>
          <a:stretch>
            <a:fillRect/>
          </a:stretch>
        </p:blipFill>
        <p:spPr>
          <a:xfrm>
            <a:off x="502138" y="1536223"/>
            <a:ext cx="3508263" cy="2684188"/>
          </a:xfrm>
          <a:prstGeom prst="rect">
            <a:avLst/>
          </a:prstGeom>
        </p:spPr>
      </p:pic>
      <p:sp>
        <p:nvSpPr>
          <p:cNvPr id="2" name="テキスト ボックス 1">
            <a:extLst>
              <a:ext uri="{FF2B5EF4-FFF2-40B4-BE49-F238E27FC236}">
                <a16:creationId xmlns:a16="http://schemas.microsoft.com/office/drawing/2014/main" id="{50575D7F-7053-4AB7-C0B8-DE5051645CD2}"/>
              </a:ext>
            </a:extLst>
          </p:cNvPr>
          <p:cNvSpPr txBox="1"/>
          <p:nvPr/>
        </p:nvSpPr>
        <p:spPr>
          <a:xfrm>
            <a:off x="1699783" y="4329223"/>
            <a:ext cx="247046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a:latin typeface="MS Mincho"/>
                <a:ea typeface="MS Mincho"/>
                <a:cs typeface="Calibri"/>
              </a:rPr>
              <a:t>　</a:t>
            </a:r>
            <a:r>
              <a:rPr lang="ja-JP" altLang="en-US" sz="1400" b="1">
                <a:solidFill>
                  <a:srgbClr val="FF0000"/>
                </a:solidFill>
                <a:latin typeface="MS Mincho"/>
                <a:ea typeface="MS Mincho"/>
                <a:cs typeface="Calibri"/>
              </a:rPr>
              <a:t>※</a:t>
            </a:r>
            <a:r>
              <a:rPr lang="ja-JP" altLang="en-US" sz="1400">
                <a:latin typeface="MS Mincho"/>
                <a:ea typeface="MS Mincho"/>
                <a:cs typeface="Calibri"/>
              </a:rPr>
              <a:t>西郷隆盛は1859(安政6)年、奄美大島龍郷村に蟄居を命じられるが、島における苛政を盟友大久保利通にあてた手紙で「島の体、誠に忍び難き次第に候。松前捌きより甚だしきに候」とアイヌ以上の苛政だと怒っているいる。</a:t>
            </a:r>
          </a:p>
        </p:txBody>
      </p:sp>
      <p:pic>
        <p:nvPicPr>
          <p:cNvPr id="6" name="図 5">
            <a:extLst>
              <a:ext uri="{FF2B5EF4-FFF2-40B4-BE49-F238E27FC236}">
                <a16:creationId xmlns:a16="http://schemas.microsoft.com/office/drawing/2014/main" id="{9F33EDE9-832D-BD58-AB87-BDCBD79213BC}"/>
              </a:ext>
            </a:extLst>
          </p:cNvPr>
          <p:cNvPicPr>
            <a:picLocks noChangeAspect="1"/>
          </p:cNvPicPr>
          <p:nvPr/>
        </p:nvPicPr>
        <p:blipFill>
          <a:blip r:embed="rId3"/>
          <a:stretch>
            <a:fillRect/>
          </a:stretch>
        </p:blipFill>
        <p:spPr>
          <a:xfrm>
            <a:off x="380243" y="4459103"/>
            <a:ext cx="1314856" cy="1775423"/>
          </a:xfrm>
          <a:prstGeom prst="rect">
            <a:avLst/>
          </a:prstGeom>
        </p:spPr>
      </p:pic>
      <p:sp>
        <p:nvSpPr>
          <p:cNvPr id="9" name="テキスト ボックス 8">
            <a:extLst>
              <a:ext uri="{FF2B5EF4-FFF2-40B4-BE49-F238E27FC236}">
                <a16:creationId xmlns:a16="http://schemas.microsoft.com/office/drawing/2014/main" id="{3708364E-A2AF-1F01-6D8A-BD775EC23693}"/>
              </a:ext>
            </a:extLst>
          </p:cNvPr>
          <p:cNvSpPr txBox="1"/>
          <p:nvPr/>
        </p:nvSpPr>
        <p:spPr>
          <a:xfrm>
            <a:off x="644802" y="62261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400" b="1">
                <a:solidFill>
                  <a:schemeClr val="bg1"/>
                </a:solidFill>
                <a:ea typeface="游ゴシック"/>
              </a:rPr>
              <a:t>review</a:t>
            </a:r>
            <a:endParaRPr lang="en-US" altLang="ja-JP" sz="2400" b="1">
              <a:solidFill>
                <a:schemeClr val="bg1"/>
              </a:solidFill>
              <a:ea typeface="游ゴシック"/>
              <a:cs typeface="Calibri"/>
            </a:endParaRPr>
          </a:p>
        </p:txBody>
      </p:sp>
      <p:sp>
        <p:nvSpPr>
          <p:cNvPr id="11" name="テキスト ボックス 10">
            <a:extLst>
              <a:ext uri="{FF2B5EF4-FFF2-40B4-BE49-F238E27FC236}">
                <a16:creationId xmlns:a16="http://schemas.microsoft.com/office/drawing/2014/main" id="{A4D18A14-E5D1-6435-D484-99DADF372086}"/>
              </a:ext>
            </a:extLst>
          </p:cNvPr>
          <p:cNvSpPr txBox="1"/>
          <p:nvPr/>
        </p:nvSpPr>
        <p:spPr>
          <a:xfrm>
            <a:off x="637898" y="1084972"/>
            <a:ext cx="5840075" cy="461665"/>
          </a:xfrm>
          <a:prstGeom prst="rect">
            <a:avLst/>
          </a:prstGeom>
          <a:no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a:ea typeface="游ゴシック"/>
                <a:cs typeface="Calibri"/>
              </a:rPr>
              <a:t>第2回　「砂糖の島」の歴史と貧窮　7/27</a:t>
            </a:r>
            <a:endParaRPr lang="ja-JP" altLang="en-US" sz="2400" b="1"/>
          </a:p>
        </p:txBody>
      </p:sp>
    </p:spTree>
    <p:extLst>
      <p:ext uri="{BB962C8B-B14F-4D97-AF65-F5344CB8AC3E}">
        <p14:creationId xmlns:p14="http://schemas.microsoft.com/office/powerpoint/2010/main" val="3379076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角三角形 7">
            <a:extLst>
              <a:ext uri="{FF2B5EF4-FFF2-40B4-BE49-F238E27FC236}">
                <a16:creationId xmlns:a16="http://schemas.microsoft.com/office/drawing/2014/main" id="{8B6F9323-0D20-7907-07D5-0C2A6AE921C3}"/>
              </a:ext>
            </a:extLst>
          </p:cNvPr>
          <p:cNvSpPr/>
          <p:nvPr/>
        </p:nvSpPr>
        <p:spPr>
          <a:xfrm>
            <a:off x="353088" y="1722829"/>
            <a:ext cx="5769428" cy="4506685"/>
          </a:xfrm>
          <a:prstGeom prst="rtTriangl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a:extLst>
              <a:ext uri="{FF2B5EF4-FFF2-40B4-BE49-F238E27FC236}">
                <a16:creationId xmlns:a16="http://schemas.microsoft.com/office/drawing/2014/main" id="{5E922F85-6306-8264-34E9-13DB825437B6}"/>
              </a:ext>
            </a:extLst>
          </p:cNvPr>
          <p:cNvSpPr txBox="1"/>
          <p:nvPr/>
        </p:nvSpPr>
        <p:spPr>
          <a:xfrm>
            <a:off x="398929" y="1070992"/>
            <a:ext cx="499729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139700"/>
            <a:r>
              <a:rPr lang="ja-JP" altLang="en-US" sz="2000">
                <a:latin typeface="ＤＦ平成ゴシック体W5"/>
                <a:ea typeface="ＭＳ 明朝"/>
              </a:rPr>
              <a:t>島民の決起で西南戦争後、独占傀儡商社が崩壊</a:t>
            </a:r>
            <a:r>
              <a:rPr lang="en-US" altLang="ja-JP" sz="2000" dirty="0">
                <a:latin typeface="ＤＦ平成ゴシック体W5"/>
                <a:ea typeface="游ゴシック"/>
              </a:rPr>
              <a:t>(</a:t>
            </a:r>
            <a:r>
              <a:rPr lang="en-US" altLang="ja-JP" sz="2000" dirty="0">
                <a:latin typeface="ＤＦ平成ゴシック体W5"/>
                <a:ea typeface="游ゴシック"/>
                <a:cs typeface="Calibri"/>
              </a:rPr>
              <a:t>1878</a:t>
            </a:r>
            <a:r>
              <a:rPr lang="ja-JP" altLang="en-US" sz="2000">
                <a:latin typeface="ＤＦ平成ゴシック体W5"/>
                <a:ea typeface="ＭＳ 明朝"/>
              </a:rPr>
              <a:t>年</a:t>
            </a:r>
            <a:r>
              <a:rPr lang="en-US" altLang="ja-JP" sz="2000" dirty="0">
                <a:latin typeface="ＤＦ平成ゴシック体W5"/>
                <a:ea typeface="游ゴシック"/>
              </a:rPr>
              <a:t>)</a:t>
            </a:r>
            <a:r>
              <a:rPr lang="ja-JP" altLang="en-US" sz="2000">
                <a:latin typeface="ＤＦ平成ゴシック体W5"/>
                <a:ea typeface="ＭＳ 明朝"/>
              </a:rPr>
              <a:t>、自由化が黒糖販売の自由化が成るが、明治20年代にかけ、全国から糖商が殺到、青田買い競争で島民が借金漬けに。負債糖</a:t>
            </a:r>
            <a:r>
              <a:rPr lang="en-US" altLang="ja-JP" sz="2000" dirty="0">
                <a:latin typeface="ＤＦ平成ゴシック体W5"/>
                <a:ea typeface="游ゴシック"/>
              </a:rPr>
              <a:t>514</a:t>
            </a:r>
            <a:r>
              <a:rPr lang="ja-JP" altLang="en-US" sz="2000">
                <a:latin typeface="ＤＦ平成ゴシック体W5"/>
                <a:ea typeface="ＭＳ 明朝"/>
              </a:rPr>
              <a:t>万斤と年間産糖量の</a:t>
            </a:r>
            <a:r>
              <a:rPr lang="en-US" altLang="ja-JP" sz="2000" dirty="0">
                <a:latin typeface="ＤＦ平成ゴシック体W5"/>
                <a:ea typeface="游ゴシック"/>
              </a:rPr>
              <a:t>2</a:t>
            </a:r>
            <a:r>
              <a:rPr lang="ja-JP" altLang="en-US" sz="2000">
                <a:latin typeface="ＤＦ平成ゴシック体W5"/>
                <a:ea typeface="ＭＳ 明朝"/>
              </a:rPr>
              <a:t>倍に達する絶望的負債を抱え込んだ。再び鹿児島商人への忌避運動や金利減免闘争が続き島内は混乱、再び貧窮が島を覆いだす。</a:t>
            </a:r>
            <a:endParaRPr lang="en-US" altLang="ja-JP" sz="2000">
              <a:latin typeface="ＤＦ平成ゴシック体W5"/>
              <a:ea typeface="ＭＳ 明朝"/>
            </a:endParaRPr>
          </a:p>
        </p:txBody>
      </p:sp>
      <p:sp>
        <p:nvSpPr>
          <p:cNvPr id="3" name="テキスト ボックス 2">
            <a:extLst>
              <a:ext uri="{FF2B5EF4-FFF2-40B4-BE49-F238E27FC236}">
                <a16:creationId xmlns:a16="http://schemas.microsoft.com/office/drawing/2014/main" id="{4A669EBF-FDDD-37C3-CD5A-3999A2BF6AD8}"/>
              </a:ext>
            </a:extLst>
          </p:cNvPr>
          <p:cNvSpPr txBox="1"/>
          <p:nvPr/>
        </p:nvSpPr>
        <p:spPr>
          <a:xfrm>
            <a:off x="959238" y="240105"/>
            <a:ext cx="79209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4000" b="1">
                <a:solidFill>
                  <a:srgbClr val="C00000"/>
                </a:solidFill>
                <a:latin typeface="游ゴシック"/>
                <a:ea typeface="游ゴシック"/>
                <a:cs typeface="Calibri"/>
              </a:rPr>
              <a:t>自由化の暗転…債務地獄に</a:t>
            </a:r>
          </a:p>
        </p:txBody>
      </p:sp>
      <p:pic>
        <p:nvPicPr>
          <p:cNvPr id="5" name="図 4" descr="食品, テーブル, 座る, 木製 が含まれている画像&#10;&#10;説明は自動で生成されたものです">
            <a:extLst>
              <a:ext uri="{FF2B5EF4-FFF2-40B4-BE49-F238E27FC236}">
                <a16:creationId xmlns:a16="http://schemas.microsoft.com/office/drawing/2014/main" id="{6D5DB13D-A481-B5F4-F057-B45F99D09399}"/>
              </a:ext>
            </a:extLst>
          </p:cNvPr>
          <p:cNvPicPr>
            <a:picLocks noChangeAspect="1"/>
          </p:cNvPicPr>
          <p:nvPr/>
        </p:nvPicPr>
        <p:blipFill>
          <a:blip r:embed="rId2"/>
          <a:stretch>
            <a:fillRect/>
          </a:stretch>
        </p:blipFill>
        <p:spPr>
          <a:xfrm>
            <a:off x="5542024" y="1316373"/>
            <a:ext cx="3205487" cy="1999004"/>
          </a:xfrm>
          <a:prstGeom prst="rect">
            <a:avLst/>
          </a:prstGeom>
        </p:spPr>
      </p:pic>
      <p:sp>
        <p:nvSpPr>
          <p:cNvPr id="6" name="テキスト ボックス 5">
            <a:extLst>
              <a:ext uri="{FF2B5EF4-FFF2-40B4-BE49-F238E27FC236}">
                <a16:creationId xmlns:a16="http://schemas.microsoft.com/office/drawing/2014/main" id="{845B522C-71E8-F0AE-D442-499E507CA689}"/>
              </a:ext>
            </a:extLst>
          </p:cNvPr>
          <p:cNvSpPr txBox="1"/>
          <p:nvPr/>
        </p:nvSpPr>
        <p:spPr>
          <a:xfrm>
            <a:off x="3017517" y="3873448"/>
            <a:ext cx="586453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b="1">
                <a:solidFill>
                  <a:srgbClr val="7030A0"/>
                </a:solidFill>
                <a:ea typeface="游ゴシック"/>
                <a:cs typeface="Calibri"/>
              </a:rPr>
              <a:t>絶望的な奄美の窮状…</a:t>
            </a:r>
            <a:endParaRPr lang="ja-JP"/>
          </a:p>
          <a:p>
            <a:r>
              <a:rPr lang="ja-JP" altLang="en-US" sz="2800" b="1">
                <a:solidFill>
                  <a:srgbClr val="7030A0"/>
                </a:solidFill>
                <a:ea typeface="游ゴシック"/>
                <a:cs typeface="Calibri"/>
              </a:rPr>
              <a:t>全国紙で報道相次ぐ</a:t>
            </a:r>
            <a:endParaRPr lang="ja-JP"/>
          </a:p>
          <a:p>
            <a:endParaRPr lang="ja-JP" altLang="en-US" sz="2800" b="1" dirty="0">
              <a:solidFill>
                <a:srgbClr val="7030A0"/>
              </a:solidFill>
              <a:ea typeface="游ゴシック"/>
              <a:cs typeface="Calibri"/>
            </a:endParaRPr>
          </a:p>
        </p:txBody>
      </p:sp>
      <p:sp>
        <p:nvSpPr>
          <p:cNvPr id="9" name="テキスト ボックス 8">
            <a:extLst>
              <a:ext uri="{FF2B5EF4-FFF2-40B4-BE49-F238E27FC236}">
                <a16:creationId xmlns:a16="http://schemas.microsoft.com/office/drawing/2014/main" id="{1EB7556D-41DE-7D37-B871-FAAB94A2E3B6}"/>
              </a:ext>
            </a:extLst>
          </p:cNvPr>
          <p:cNvSpPr txBox="1"/>
          <p:nvPr/>
        </p:nvSpPr>
        <p:spPr>
          <a:xfrm>
            <a:off x="2688531" y="4798189"/>
            <a:ext cx="4944069" cy="923330"/>
          </a:xfrm>
          <a:prstGeom prst="rect">
            <a:avLst/>
          </a:prstGeom>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ea typeface="游ゴシック"/>
                <a:cs typeface="Calibri"/>
              </a:rPr>
              <a:t>1878</a:t>
            </a:r>
            <a:r>
              <a:rPr lang="ja-JP" altLang="en-US">
                <a:ea typeface="游ゴシック"/>
                <a:cs typeface="Calibri"/>
              </a:rPr>
              <a:t>(明治11)年9月</a:t>
            </a:r>
          </a:p>
          <a:p>
            <a:r>
              <a:rPr lang="ja-JP" altLang="en-US" b="1">
                <a:ea typeface="游ゴシック"/>
                <a:cs typeface="Calibri"/>
              </a:rPr>
              <a:t>朝野新聞　　　</a:t>
            </a:r>
            <a:r>
              <a:rPr lang="ja-JP" altLang="en-US">
                <a:ea typeface="游ゴシック"/>
                <a:cs typeface="Calibri"/>
              </a:rPr>
              <a:t>「建物打毀、人畜を傷つけ…」</a:t>
            </a:r>
          </a:p>
          <a:p>
            <a:r>
              <a:rPr lang="ja-JP" altLang="en-US" b="1">
                <a:ea typeface="游ゴシック"/>
                <a:cs typeface="Calibri"/>
              </a:rPr>
              <a:t>東京さきがけ</a:t>
            </a:r>
            <a:r>
              <a:rPr lang="ja-JP" altLang="en-US">
                <a:ea typeface="游ゴシック"/>
                <a:cs typeface="Calibri"/>
              </a:rPr>
              <a:t>　連載記事</a:t>
            </a:r>
          </a:p>
        </p:txBody>
      </p:sp>
      <p:sp>
        <p:nvSpPr>
          <p:cNvPr id="2" name="テキスト ボックス 1">
            <a:extLst>
              <a:ext uri="{FF2B5EF4-FFF2-40B4-BE49-F238E27FC236}">
                <a16:creationId xmlns:a16="http://schemas.microsoft.com/office/drawing/2014/main" id="{8390F7D9-492F-54E0-5F2B-44D4C3034EA9}"/>
              </a:ext>
            </a:extLst>
          </p:cNvPr>
          <p:cNvSpPr txBox="1"/>
          <p:nvPr/>
        </p:nvSpPr>
        <p:spPr>
          <a:xfrm>
            <a:off x="3107827" y="5855157"/>
            <a:ext cx="5513740" cy="646331"/>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000" b="1">
                <a:solidFill>
                  <a:srgbClr val="C00000"/>
                </a:solidFill>
                <a:ea typeface="游ゴシック"/>
                <a:cs typeface="Calibri"/>
              </a:rPr>
              <a:t>1888年、「東雲新聞」による連載告発連載</a:t>
            </a:r>
          </a:p>
          <a:p>
            <a:r>
              <a:rPr lang="ja-JP" altLang="en-US" sz="1600" b="1">
                <a:solidFill>
                  <a:srgbClr val="C00000"/>
                </a:solidFill>
                <a:ea typeface="游ゴシック"/>
                <a:cs typeface="Calibri"/>
              </a:rPr>
              <a:t>中江兆民「君知るや東洋のアイルランドとは何処なりや」</a:t>
            </a:r>
            <a:endParaRPr lang="ja-JP" altLang="en-US" sz="2000" b="1">
              <a:solidFill>
                <a:srgbClr val="C00000"/>
              </a:solidFill>
              <a:ea typeface="游ゴシック"/>
              <a:cs typeface="Calibri"/>
            </a:endParaRPr>
          </a:p>
        </p:txBody>
      </p:sp>
      <p:sp>
        <p:nvSpPr>
          <p:cNvPr id="10" name="矢印: 上向き折線 9">
            <a:extLst>
              <a:ext uri="{FF2B5EF4-FFF2-40B4-BE49-F238E27FC236}">
                <a16:creationId xmlns:a16="http://schemas.microsoft.com/office/drawing/2014/main" id="{ED34E338-EA96-C4C2-64F5-7835D34D74F4}"/>
              </a:ext>
            </a:extLst>
          </p:cNvPr>
          <p:cNvSpPr/>
          <p:nvPr/>
        </p:nvSpPr>
        <p:spPr>
          <a:xfrm rot="5400000">
            <a:off x="2687512" y="5722630"/>
            <a:ext cx="377074" cy="381107"/>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1" name="図 10">
            <a:extLst>
              <a:ext uri="{FF2B5EF4-FFF2-40B4-BE49-F238E27FC236}">
                <a16:creationId xmlns:a16="http://schemas.microsoft.com/office/drawing/2014/main" id="{CDB39790-9334-E304-9D05-456DD6411A4B}"/>
              </a:ext>
            </a:extLst>
          </p:cNvPr>
          <p:cNvPicPr>
            <a:picLocks noChangeAspect="1"/>
          </p:cNvPicPr>
          <p:nvPr/>
        </p:nvPicPr>
        <p:blipFill>
          <a:blip r:embed="rId3"/>
          <a:stretch>
            <a:fillRect/>
          </a:stretch>
        </p:blipFill>
        <p:spPr>
          <a:xfrm>
            <a:off x="828247" y="4167244"/>
            <a:ext cx="1439062" cy="1934520"/>
          </a:xfrm>
          <a:prstGeom prst="rect">
            <a:avLst/>
          </a:prstGeom>
        </p:spPr>
      </p:pic>
      <p:sp>
        <p:nvSpPr>
          <p:cNvPr id="12" name="テキスト ボックス 11">
            <a:extLst>
              <a:ext uri="{FF2B5EF4-FFF2-40B4-BE49-F238E27FC236}">
                <a16:creationId xmlns:a16="http://schemas.microsoft.com/office/drawing/2014/main" id="{3E4814C5-1DDF-FEEB-AFC6-7E1EC38D5124}"/>
              </a:ext>
            </a:extLst>
          </p:cNvPr>
          <p:cNvSpPr txBox="1"/>
          <p:nvPr/>
        </p:nvSpPr>
        <p:spPr>
          <a:xfrm>
            <a:off x="587237" y="6107546"/>
            <a:ext cx="19176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ea typeface="游ゴシック"/>
                <a:cs typeface="Calibri"/>
              </a:rPr>
              <a:t>「</a:t>
            </a:r>
            <a:r>
              <a:rPr lang="ja-JP" altLang="en-US" sz="1400" b="1">
                <a:ea typeface="游ゴシック"/>
                <a:cs typeface="Calibri"/>
              </a:rPr>
              <a:t>東洋のルソー」と言われた中江兆民</a:t>
            </a:r>
          </a:p>
        </p:txBody>
      </p:sp>
    </p:spTree>
    <p:extLst>
      <p:ext uri="{BB962C8B-B14F-4D97-AF65-F5344CB8AC3E}">
        <p14:creationId xmlns:p14="http://schemas.microsoft.com/office/powerpoint/2010/main" val="3220559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93BEDA99-167A-D665-C355-A79E96F6A077}"/>
              </a:ext>
            </a:extLst>
          </p:cNvPr>
          <p:cNvSpPr/>
          <p:nvPr/>
        </p:nvSpPr>
        <p:spPr>
          <a:xfrm>
            <a:off x="532613" y="399459"/>
            <a:ext cx="1464686" cy="4478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テキスト プレースホルダー 4">
            <a:extLst>
              <a:ext uri="{FF2B5EF4-FFF2-40B4-BE49-F238E27FC236}">
                <a16:creationId xmlns:a16="http://schemas.microsoft.com/office/drawing/2014/main" id="{70FD4639-C2F4-5580-78F6-C89ACC912AC3}"/>
              </a:ext>
            </a:extLst>
          </p:cNvPr>
          <p:cNvSpPr txBox="1">
            <a:spLocks/>
          </p:cNvSpPr>
          <p:nvPr/>
        </p:nvSpPr>
        <p:spPr>
          <a:xfrm>
            <a:off x="690853" y="5178730"/>
            <a:ext cx="4056425" cy="582460"/>
          </a:xfrm>
          <a:prstGeom prst="rect">
            <a:avLst/>
          </a:prstGeom>
        </p:spPr>
        <p:txBody>
          <a:bodyPr vert="horz" lIns="68580" tIns="34290" rIns="68580" bIns="3429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r>
              <a:rPr kumimoji="0" lang="ja-JP" altLang="en-US" sz="1200" b="1">
                <a:solidFill>
                  <a:schemeClr val="bg1"/>
                </a:solidFill>
                <a:ea typeface="メイリオ"/>
              </a:rPr>
              <a:t>　　</a:t>
            </a:r>
            <a:endParaRPr lang="ja-JP" sz="1050"/>
          </a:p>
          <a:p>
            <a:pPr marL="214313" indent="-214313">
              <a:buFont typeface="Wingdings" charset="2"/>
              <a:buChar char="q"/>
            </a:pPr>
            <a:endParaRPr kumimoji="0" lang="ja-JP" altLang="en-US" sz="1200" b="1">
              <a:solidFill>
                <a:schemeClr val="bg1"/>
              </a:solidFill>
              <a:ea typeface="メイリオ"/>
            </a:endParaRPr>
          </a:p>
          <a:p>
            <a:endParaRPr kumimoji="0" lang="ja-JP" altLang="en-US" sz="1200" b="1">
              <a:solidFill>
                <a:schemeClr val="bg1"/>
              </a:solidFill>
              <a:ea typeface="メイリオ"/>
            </a:endParaRPr>
          </a:p>
          <a:p>
            <a:pPr marL="214313" indent="-214313">
              <a:buFont typeface="Wingdings" charset="2"/>
              <a:buChar char="q"/>
            </a:pPr>
            <a:endParaRPr kumimoji="0" lang="ja-JP" altLang="en-US" sz="1050">
              <a:solidFill>
                <a:schemeClr val="bg1"/>
              </a:solidFill>
              <a:ea typeface="メイリオ"/>
            </a:endParaRPr>
          </a:p>
        </p:txBody>
      </p:sp>
      <p:sp>
        <p:nvSpPr>
          <p:cNvPr id="7" name="テキスト プレースホルダー 6">
            <a:extLst>
              <a:ext uri="{FF2B5EF4-FFF2-40B4-BE49-F238E27FC236}">
                <a16:creationId xmlns:a16="http://schemas.microsoft.com/office/drawing/2014/main" id="{EAF576F4-4E15-ADE0-F0B4-B412767F2935}"/>
              </a:ext>
            </a:extLst>
          </p:cNvPr>
          <p:cNvSpPr>
            <a:spLocks noGrp="1"/>
          </p:cNvSpPr>
          <p:nvPr>
            <p:ph type="body" sz="half" idx="2"/>
          </p:nvPr>
        </p:nvSpPr>
        <p:spPr>
          <a:xfrm>
            <a:off x="3231705" y="1218033"/>
            <a:ext cx="5521653" cy="5272890"/>
          </a:xfrm>
        </p:spPr>
        <p:txBody>
          <a:bodyPr vert="horz" lIns="68580" tIns="34290" rIns="68580" bIns="34290" rtlCol="0" anchor="t">
            <a:noAutofit/>
          </a:bodyPr>
          <a:lstStyle/>
          <a:p>
            <a:r>
              <a:rPr lang="ja-JP" altLang="en-US" sz="1800" b="1">
                <a:ea typeface="メイリオ"/>
              </a:rPr>
              <a:t>■奄美は江戸期、国内最大の砂糖生産地だった。</a:t>
            </a:r>
            <a:endParaRPr lang="ja-JP" sz="1800" b="1">
              <a:ea typeface="メイリオ"/>
              <a:cs typeface="Calibri"/>
            </a:endParaRPr>
          </a:p>
          <a:p>
            <a:r>
              <a:rPr lang="ja-JP" altLang="en-US" sz="1800" b="1">
                <a:ea typeface="メイリオ"/>
              </a:rPr>
              <a:t>■薩摩藩は財政の慢性的窮状を奄美の砂糖専売化で乗り越え、幕末には軍事で雄藩化、明治維新の立役者になった。</a:t>
            </a:r>
            <a:endParaRPr lang="ja-JP" altLang="en-US" sz="1800" b="1">
              <a:ea typeface="メイリオ"/>
              <a:cs typeface="Calibri"/>
            </a:endParaRPr>
          </a:p>
          <a:p>
            <a:r>
              <a:rPr lang="ja-JP" altLang="en-US" sz="1800" b="1">
                <a:ea typeface="メイリオ"/>
              </a:rPr>
              <a:t>■しかし、その代償として島民の疲弊著しく、凶作や飢饉、伝染病で餓死者が続出。潰れ村や一揆が発生、重租に苦しむ農民は豪農に身売りし、約3​割が債務奴隷「ヤンチュ」に転落した。</a:t>
            </a:r>
            <a:endParaRPr lang="ja-JP" altLang="en-US" sz="1800" b="1">
              <a:ea typeface="メイリオ"/>
              <a:cs typeface="Calibri"/>
            </a:endParaRPr>
          </a:p>
          <a:p>
            <a:r>
              <a:rPr lang="ja-JP" altLang="en-US" sz="1800" b="1">
                <a:ea typeface="メイリオ"/>
              </a:rPr>
              <a:t>■維新後、砂糖自由売買闘争で島民側が勝利するも過当競争で借金漬けに。また新政府による解放令後もヤンチュの解放は遅れ、近世の貧窮が近代に継がれる結果に。</a:t>
            </a:r>
            <a:endParaRPr lang="ja-JP" altLang="en-US" sz="1800" b="1">
              <a:ea typeface="メイリオ"/>
              <a:cs typeface="Calibri"/>
            </a:endParaRPr>
          </a:p>
          <a:p>
            <a:r>
              <a:rPr lang="ja-JP" altLang="en-US" sz="1800" b="1">
                <a:ea typeface="メイリオ"/>
              </a:rPr>
              <a:t>■与論島では台風に被害による飢饉が生じた明治32年、奴隷的立場の1,200​人が、三池炭鉱で作業人夫として集団移住、搾取と差別に苦しんだ。</a:t>
            </a:r>
            <a:endParaRPr lang="ja-JP" altLang="en-US" sz="1800" b="1">
              <a:ea typeface="メイリオ"/>
              <a:cs typeface="Calibri"/>
            </a:endParaRPr>
          </a:p>
          <a:p>
            <a:r>
              <a:rPr lang="ja-JP" altLang="en-US" sz="1800" b="1">
                <a:ea typeface="メイリオ"/>
              </a:rPr>
              <a:t>■以降、奄美では飢饉のたびに貧窮者が排斥され、東洋のマンチェスター・阪神へ出稼ぎしたほか、海外移民が相次いだ。</a:t>
            </a:r>
            <a:endParaRPr lang="ja-JP" altLang="en-US" sz="1800" b="1">
              <a:ea typeface="メイリオ"/>
              <a:cs typeface="Calibri"/>
            </a:endParaRPr>
          </a:p>
          <a:p>
            <a:endParaRPr lang="ja-JP" altLang="en-US" sz="1350">
              <a:solidFill>
                <a:schemeClr val="bg1"/>
              </a:solidFill>
              <a:ea typeface="メイリオ"/>
            </a:endParaRPr>
          </a:p>
          <a:p>
            <a:endParaRPr lang="ja-JP" altLang="en-US">
              <a:solidFill>
                <a:schemeClr val="bg1"/>
              </a:solidFill>
              <a:ea typeface="メイリオ"/>
            </a:endParaRPr>
          </a:p>
          <a:p>
            <a:endParaRPr lang="ja-JP" altLang="en-US">
              <a:solidFill>
                <a:schemeClr val="bg1"/>
              </a:solidFill>
              <a:ea typeface="メイリオ"/>
            </a:endParaRPr>
          </a:p>
          <a:p>
            <a:endParaRPr lang="ja-JP" altLang="en-US">
              <a:solidFill>
                <a:schemeClr val="bg1"/>
              </a:solidFill>
              <a:ea typeface="メイリオ"/>
            </a:endParaRPr>
          </a:p>
        </p:txBody>
      </p:sp>
      <p:pic>
        <p:nvPicPr>
          <p:cNvPr id="2" name="図 1">
            <a:extLst>
              <a:ext uri="{FF2B5EF4-FFF2-40B4-BE49-F238E27FC236}">
                <a16:creationId xmlns:a16="http://schemas.microsoft.com/office/drawing/2014/main" id="{9BF87261-7FB1-AB54-E900-E08860F97D0B}"/>
              </a:ext>
            </a:extLst>
          </p:cNvPr>
          <p:cNvPicPr>
            <a:picLocks noChangeAspect="1"/>
          </p:cNvPicPr>
          <p:nvPr/>
        </p:nvPicPr>
        <p:blipFill>
          <a:blip r:embed="rId2"/>
          <a:stretch>
            <a:fillRect/>
          </a:stretch>
        </p:blipFill>
        <p:spPr>
          <a:xfrm>
            <a:off x="240224" y="1830663"/>
            <a:ext cx="2651516" cy="3831502"/>
          </a:xfrm>
          <a:prstGeom prst="rect">
            <a:avLst/>
          </a:prstGeom>
          <a:ln>
            <a:noFill/>
          </a:ln>
          <a:effectLst>
            <a:outerShdw blurRad="292100" dist="139700" dir="2700000" algn="tl" rotWithShape="0">
              <a:srgbClr val="333333">
                <a:alpha val="65000"/>
              </a:srgbClr>
            </a:outerShdw>
          </a:effectLst>
        </p:spPr>
      </p:pic>
      <p:sp>
        <p:nvSpPr>
          <p:cNvPr id="4" name="テキスト プレースホルダー 6">
            <a:extLst>
              <a:ext uri="{FF2B5EF4-FFF2-40B4-BE49-F238E27FC236}">
                <a16:creationId xmlns:a16="http://schemas.microsoft.com/office/drawing/2014/main" id="{6237BF83-0F5B-831C-26AF-2FBB491E14C0}"/>
              </a:ext>
            </a:extLst>
          </p:cNvPr>
          <p:cNvSpPr txBox="1">
            <a:spLocks/>
          </p:cNvSpPr>
          <p:nvPr/>
        </p:nvSpPr>
        <p:spPr>
          <a:xfrm>
            <a:off x="1897906" y="360850"/>
            <a:ext cx="7872212" cy="564874"/>
          </a:xfrm>
          <a:prstGeom prst="rect">
            <a:avLst/>
          </a:prstGeom>
        </p:spPr>
        <p:txBody>
          <a:bodyPr vert="horz" lIns="68580" tIns="34290" rIns="68580" bIns="3429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r>
              <a:rPr lang="ja-JP" altLang="en-US" sz="3200" b="1">
                <a:solidFill>
                  <a:srgbClr val="7030A0"/>
                </a:solidFill>
                <a:ea typeface="メイリオ"/>
              </a:rPr>
              <a:t>「砂糖」から「出稼ぎ」世への顛末</a:t>
            </a:r>
            <a:endParaRPr lang="ja-JP" altLang="en-US" sz="3200" b="1">
              <a:solidFill>
                <a:srgbClr val="7030A0"/>
              </a:solidFill>
              <a:ea typeface="メイリオ"/>
              <a:cs typeface="Calibri Light"/>
            </a:endParaRPr>
          </a:p>
        </p:txBody>
      </p:sp>
      <p:sp>
        <p:nvSpPr>
          <p:cNvPr id="5" name="テキスト ボックス 4">
            <a:extLst>
              <a:ext uri="{FF2B5EF4-FFF2-40B4-BE49-F238E27FC236}">
                <a16:creationId xmlns:a16="http://schemas.microsoft.com/office/drawing/2014/main" id="{610A88C9-B503-27CA-3470-89FCE9F7B4D8}"/>
              </a:ext>
            </a:extLst>
          </p:cNvPr>
          <p:cNvSpPr txBox="1"/>
          <p:nvPr/>
        </p:nvSpPr>
        <p:spPr>
          <a:xfrm>
            <a:off x="631997" y="404898"/>
            <a:ext cx="12710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b="1">
                <a:solidFill>
                  <a:schemeClr val="bg1"/>
                </a:solidFill>
                <a:ea typeface="游ゴシック"/>
                <a:cs typeface="Calibri"/>
              </a:rPr>
              <a:t>まとめ</a:t>
            </a:r>
          </a:p>
        </p:txBody>
      </p:sp>
    </p:spTree>
    <p:extLst>
      <p:ext uri="{BB962C8B-B14F-4D97-AF65-F5344CB8AC3E}">
        <p14:creationId xmlns:p14="http://schemas.microsoft.com/office/powerpoint/2010/main" val="2120667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F6C469B-6897-5277-726D-B99007873E69}"/>
              </a:ext>
            </a:extLst>
          </p:cNvPr>
          <p:cNvSpPr/>
          <p:nvPr/>
        </p:nvSpPr>
        <p:spPr>
          <a:xfrm>
            <a:off x="1162033" y="4661489"/>
            <a:ext cx="6638281" cy="164287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a:extLst>
              <a:ext uri="{FF2B5EF4-FFF2-40B4-BE49-F238E27FC236}">
                <a16:creationId xmlns:a16="http://schemas.microsoft.com/office/drawing/2014/main" id="{5AADCA07-71F0-F393-35BC-54D61E1AA797}"/>
              </a:ext>
            </a:extLst>
          </p:cNvPr>
          <p:cNvSpPr txBox="1"/>
          <p:nvPr/>
        </p:nvSpPr>
        <p:spPr>
          <a:xfrm>
            <a:off x="1362842" y="558464"/>
            <a:ext cx="615695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4800">
                <a:solidFill>
                  <a:srgbClr val="C00000"/>
                </a:solidFill>
                <a:latin typeface="HGSoeiKakugothicUB"/>
                <a:ea typeface="AR P明朝体U"/>
              </a:rPr>
              <a:t>Ⅲ</a:t>
            </a:r>
            <a:r>
              <a:rPr lang="ja-JP" sz="4800">
                <a:solidFill>
                  <a:srgbClr val="C00000"/>
                </a:solidFill>
                <a:latin typeface="HGSoeiKakugothicUB"/>
                <a:ea typeface="HGSoeiKakugothicUB"/>
              </a:rPr>
              <a:t>：近代と人口流出</a:t>
            </a:r>
            <a:r>
              <a:rPr lang="en-US" altLang="ja-JP" sz="3200">
                <a:ea typeface="Meiryo UI"/>
              </a:rPr>
              <a:t>​</a:t>
            </a:r>
          </a:p>
          <a:p>
            <a:r>
              <a:rPr lang="ja-JP" sz="2000">
                <a:solidFill>
                  <a:srgbClr val="C00000"/>
                </a:solidFill>
                <a:latin typeface="Meiryo UI"/>
                <a:ea typeface="AR P明朝体U"/>
              </a:rPr>
              <a:t>　　</a:t>
            </a:r>
            <a:endParaRPr lang="ja-JP" sz="2000">
              <a:solidFill>
                <a:srgbClr val="C00000"/>
              </a:solidFill>
              <a:latin typeface="Meiryo UI"/>
              <a:ea typeface="ＤＨＰ平成明朝体W7"/>
            </a:endParaRPr>
          </a:p>
        </p:txBody>
      </p:sp>
      <p:pic>
        <p:nvPicPr>
          <p:cNvPr id="3" name="図 2" descr="屋外, 水, 建物, 男 が含まれている画像&#10;&#10;説明は自動で生成されたものです">
            <a:extLst>
              <a:ext uri="{FF2B5EF4-FFF2-40B4-BE49-F238E27FC236}">
                <a16:creationId xmlns:a16="http://schemas.microsoft.com/office/drawing/2014/main" id="{0922FD1F-2D68-9DC4-C6F3-D0A9B6EAAEA8}"/>
              </a:ext>
            </a:extLst>
          </p:cNvPr>
          <p:cNvPicPr>
            <a:picLocks noChangeAspect="1"/>
          </p:cNvPicPr>
          <p:nvPr/>
        </p:nvPicPr>
        <p:blipFill>
          <a:blip r:embed="rId2"/>
          <a:stretch>
            <a:fillRect/>
          </a:stretch>
        </p:blipFill>
        <p:spPr>
          <a:xfrm>
            <a:off x="2102731" y="1552063"/>
            <a:ext cx="4286250" cy="2814205"/>
          </a:xfrm>
          <a:prstGeom prst="rect">
            <a:avLst/>
          </a:prstGeom>
          <a:ln>
            <a:noFill/>
          </a:ln>
          <a:effectLst>
            <a:outerShdw blurRad="292100" dist="139700" dir="2700000" algn="tl" rotWithShape="0">
              <a:srgbClr val="333333">
                <a:alpha val="65000"/>
              </a:srgbClr>
            </a:outerShdw>
          </a:effectLst>
        </p:spPr>
      </p:pic>
      <p:sp>
        <p:nvSpPr>
          <p:cNvPr id="4" name="テキスト ボックス 3">
            <a:extLst>
              <a:ext uri="{FF2B5EF4-FFF2-40B4-BE49-F238E27FC236}">
                <a16:creationId xmlns:a16="http://schemas.microsoft.com/office/drawing/2014/main" id="{5A535A04-1D50-E61A-71AC-2F64218BF9BD}"/>
              </a:ext>
            </a:extLst>
          </p:cNvPr>
          <p:cNvSpPr txBox="1"/>
          <p:nvPr/>
        </p:nvSpPr>
        <p:spPr>
          <a:xfrm>
            <a:off x="1105898" y="4528913"/>
            <a:ext cx="665692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ja-JP" altLang="en-US" b="1">
              <a:solidFill>
                <a:srgbClr val="505050"/>
              </a:solidFill>
              <a:latin typeface="Hiragino Kaku Gothic Pro"/>
              <a:ea typeface="游ゴシック"/>
            </a:endParaRPr>
          </a:p>
          <a:p>
            <a:r>
              <a:rPr lang="ja-JP" altLang="en-US" b="1">
                <a:latin typeface="Hiragino Kaku Gothic Pro"/>
                <a:ea typeface="游ゴシック"/>
              </a:rPr>
              <a:t> 神戸港メリケンパークに建つ親子3人の「希望の船出」像。子どもは海に向かい指をさし、大人は遠い空を見つめている。その先にあるブラジル。この港からはブラジル移民25万人が送り出された。奄美から関西航路の終着港でもあり、多くの出稼ぎ家族が降り立った。</a:t>
            </a:r>
            <a:endParaRPr lang="en-US" altLang="ja-JP" b="1">
              <a:latin typeface="Hiragino Kaku Gothic Pro"/>
              <a:ea typeface="游ゴシック"/>
            </a:endParaRPr>
          </a:p>
        </p:txBody>
      </p:sp>
    </p:spTree>
    <p:extLst>
      <p:ext uri="{BB962C8B-B14F-4D97-AF65-F5344CB8AC3E}">
        <p14:creationId xmlns:p14="http://schemas.microsoft.com/office/powerpoint/2010/main" val="1869638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9951819-023C-71E6-6C40-3AB657766373}"/>
              </a:ext>
            </a:extLst>
          </p:cNvPr>
          <p:cNvSpPr/>
          <p:nvPr/>
        </p:nvSpPr>
        <p:spPr bwMode="auto">
          <a:xfrm>
            <a:off x="350350" y="2594068"/>
            <a:ext cx="3863359" cy="3778287"/>
          </a:xfrm>
          <a:prstGeom prst="rect">
            <a:avLst/>
          </a:prstGeom>
          <a:solidFill>
            <a:srgbClr val="DFC9AB"/>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a:lstStyle/>
          <a:p>
            <a:pPr defTabSz="57150">
              <a:defRPr/>
            </a:pPr>
            <a:endParaRPr lang="ja-JP" altLang="en-US">
              <a:solidFill>
                <a:schemeClr val="tx1"/>
              </a:solidFill>
            </a:endParaRPr>
          </a:p>
        </p:txBody>
      </p:sp>
      <p:sp>
        <p:nvSpPr>
          <p:cNvPr id="6147" name="テキスト ボックス 1">
            <a:extLst>
              <a:ext uri="{FF2B5EF4-FFF2-40B4-BE49-F238E27FC236}">
                <a16:creationId xmlns:a16="http://schemas.microsoft.com/office/drawing/2014/main" id="{2F1F8983-181D-D59B-040B-281F9BF44509}"/>
              </a:ext>
            </a:extLst>
          </p:cNvPr>
          <p:cNvSpPr txBox="1">
            <a:spLocks noChangeArrowheads="1"/>
          </p:cNvSpPr>
          <p:nvPr/>
        </p:nvSpPr>
        <p:spPr bwMode="auto">
          <a:xfrm>
            <a:off x="285466" y="805537"/>
            <a:ext cx="6236432" cy="707886"/>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4000">
                <a:solidFill>
                  <a:srgbClr val="C00000"/>
                </a:solidFill>
                <a:latin typeface="AR P明朝体U" pitchFamily="18" charset="-128"/>
                <a:ea typeface="AR P明朝体U"/>
              </a:rPr>
              <a:t>出郷者の列…</a:t>
            </a:r>
            <a:endParaRPr lang="ja-JP" altLang="en-US" sz="4000">
              <a:solidFill>
                <a:srgbClr val="C00000"/>
              </a:solidFill>
              <a:latin typeface="ＤＨＰ平成明朝体W7" pitchFamily="18" charset="-128"/>
              <a:ea typeface="AR P明朝体U"/>
            </a:endParaRPr>
          </a:p>
        </p:txBody>
      </p:sp>
      <p:sp>
        <p:nvSpPr>
          <p:cNvPr id="6148" name="正方形/長方形 1">
            <a:extLst>
              <a:ext uri="{FF2B5EF4-FFF2-40B4-BE49-F238E27FC236}">
                <a16:creationId xmlns:a16="http://schemas.microsoft.com/office/drawing/2014/main" id="{9A1DFC15-DF8D-9C82-2AF7-1FCCE66E5171}"/>
              </a:ext>
            </a:extLst>
          </p:cNvPr>
          <p:cNvSpPr>
            <a:spLocks noChangeArrowheads="1"/>
          </p:cNvSpPr>
          <p:nvPr/>
        </p:nvSpPr>
        <p:spPr bwMode="auto">
          <a:xfrm>
            <a:off x="459413" y="2199652"/>
            <a:ext cx="3638776"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kumimoji="1" sz="3200">
                <a:solidFill>
                  <a:schemeClr val="tx1"/>
                </a:solidFill>
                <a:latin typeface="Times New Roman" pitchFamily="18" charset="0"/>
                <a:ea typeface="ＭＳ Ｐ明朝" pitchFamily="18" charset="-128"/>
              </a:defRPr>
            </a:lvl1pPr>
            <a:lvl2pPr marL="742950" indent="-285750" eaLnBrk="0" hangingPunct="0">
              <a:spcBef>
                <a:spcPct val="20000"/>
              </a:spcBef>
              <a:buChar char="–"/>
              <a:defRPr kumimoji="1" sz="2800">
                <a:solidFill>
                  <a:schemeClr val="tx1"/>
                </a:solidFill>
                <a:latin typeface="Times New Roman" pitchFamily="18" charset="0"/>
                <a:ea typeface="ＭＳ Ｐ明朝" pitchFamily="18" charset="-128"/>
              </a:defRPr>
            </a:lvl2pPr>
            <a:lvl3pPr marL="1143000" indent="-228600" eaLnBrk="0" hangingPunct="0">
              <a:spcBef>
                <a:spcPct val="20000"/>
              </a:spcBef>
              <a:buChar char="•"/>
              <a:defRPr kumimoji="1" sz="2400">
                <a:solidFill>
                  <a:schemeClr val="tx1"/>
                </a:solidFill>
                <a:latin typeface="Times New Roman" pitchFamily="18" charset="0"/>
                <a:ea typeface="ＭＳ Ｐ明朝" pitchFamily="18" charset="-128"/>
              </a:defRPr>
            </a:lvl3pPr>
            <a:lvl4pPr marL="1600200" indent="-228600" eaLnBrk="0" hangingPunct="0">
              <a:spcBef>
                <a:spcPct val="20000"/>
              </a:spcBef>
              <a:buChar char="–"/>
              <a:defRPr kumimoji="1" sz="2000">
                <a:solidFill>
                  <a:schemeClr val="tx1"/>
                </a:solidFill>
                <a:latin typeface="Times New Roman" pitchFamily="18" charset="0"/>
                <a:ea typeface="ＭＳ Ｐ明朝" pitchFamily="18" charset="-128"/>
              </a:defRPr>
            </a:lvl4pPr>
            <a:lvl5pPr marL="2057400" indent="-228600" eaLnBrk="0" hangingPunct="0">
              <a:spcBef>
                <a:spcPct val="20000"/>
              </a:spcBef>
              <a:buChar char="»"/>
              <a:defRPr kumimoji="1" sz="2000">
                <a:solidFill>
                  <a:schemeClr val="tx1"/>
                </a:solidFill>
                <a:latin typeface="Times New Roman" pitchFamily="18" charset="0"/>
                <a:ea typeface="ＭＳ Ｐ明朝"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明朝"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明朝"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明朝"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明朝" pitchFamily="18" charset="-128"/>
              </a:defRPr>
            </a:lvl9pPr>
          </a:lstStyle>
          <a:p>
            <a:pPr eaLnBrk="1" hangingPunct="1">
              <a:spcBef>
                <a:spcPct val="0"/>
              </a:spcBef>
              <a:buFontTx/>
              <a:buNone/>
              <a:defRPr/>
            </a:pPr>
            <a:endParaRPr lang="ja-JP" altLang="en-US" sz="1800" b="1">
              <a:cs typeface="Times New Roman"/>
            </a:endParaRPr>
          </a:p>
          <a:p>
            <a:pPr eaLnBrk="1" hangingPunct="1">
              <a:spcBef>
                <a:spcPct val="0"/>
              </a:spcBef>
              <a:buFontTx/>
              <a:buNone/>
              <a:defRPr/>
            </a:pPr>
            <a:r>
              <a:rPr lang="ja-JP" altLang="en-US" sz="1800" b="1" dirty="0">
                <a:solidFill>
                  <a:srgbClr val="7030A0"/>
                </a:solidFill>
                <a:latin typeface="HGSSoeiKakugothicUB"/>
                <a:ea typeface="HGSSoeiKakugothicUB"/>
              </a:rPr>
              <a:t>　</a:t>
            </a:r>
            <a:endParaRPr lang="ja-JP" altLang="en-US" sz="1800" dirty="0">
              <a:solidFill>
                <a:srgbClr val="7030A0"/>
              </a:solidFill>
              <a:latin typeface="HGSSoeiKakugothicUB"/>
              <a:ea typeface="HGSSoeiKakugothicUB"/>
              <a:cs typeface="Times New Roman"/>
            </a:endParaRPr>
          </a:p>
          <a:p>
            <a:pPr eaLnBrk="1" hangingPunct="1">
              <a:spcBef>
                <a:spcPct val="0"/>
              </a:spcBef>
              <a:buFontTx/>
              <a:buNone/>
              <a:defRPr/>
            </a:pPr>
            <a:r>
              <a:rPr lang="ja-JP" altLang="en-US" sz="1800" b="1">
                <a:latin typeface="Times New Roman"/>
                <a:ea typeface="ＭＳ Ｐ明朝"/>
                <a:cs typeface="Times New Roman"/>
              </a:rPr>
              <a:t>　明治の台風、旱魃、伝染病、増税と砂糖の生産低迷。さらに大正期の恐慌</a:t>
            </a:r>
            <a:r>
              <a:rPr lang="en-US" altLang="ja-JP" sz="1800" b="1" dirty="0">
                <a:latin typeface="Times New Roman"/>
                <a:ea typeface="ＭＳ Ｐ明朝"/>
                <a:cs typeface="Times New Roman"/>
              </a:rPr>
              <a:t>…</a:t>
            </a:r>
            <a:r>
              <a:rPr lang="ja-JP" altLang="en-US" sz="1800" b="1">
                <a:latin typeface="Times New Roman"/>
                <a:ea typeface="ＭＳ Ｐ明朝"/>
                <a:cs typeface="Times New Roman"/>
              </a:rPr>
              <a:t>。抜け出しようのない島々に、大都市工業化の余波が押し寄せ、雇用吸引力となって、「徳之島一切節」の</a:t>
            </a:r>
            <a:r>
              <a:rPr lang="en-US" altLang="ja-JP" sz="1800" b="1" dirty="0">
                <a:latin typeface="Times New Roman"/>
                <a:ea typeface="ＭＳ Ｐ明朝"/>
                <a:cs typeface="Times New Roman"/>
              </a:rPr>
              <a:t>〝</a:t>
            </a:r>
            <a:r>
              <a:rPr lang="ja-JP" altLang="en-US" sz="1800" b="1">
                <a:latin typeface="Times New Roman"/>
                <a:ea typeface="ＭＳ Ｐ明朝"/>
                <a:cs typeface="Times New Roman"/>
              </a:rPr>
              <a:t>大阪っち逃んぎろや</a:t>
            </a:r>
            <a:r>
              <a:rPr lang="en-US" altLang="ja-JP" sz="1800" b="1" dirty="0">
                <a:latin typeface="Times New Roman"/>
                <a:ea typeface="ＭＳ Ｐ明朝"/>
                <a:cs typeface="Times New Roman"/>
              </a:rPr>
              <a:t>〟</a:t>
            </a:r>
            <a:r>
              <a:rPr lang="ja-JP" altLang="en-US" sz="1800" b="1">
                <a:latin typeface="Times New Roman"/>
                <a:ea typeface="ＭＳ Ｐ明朝"/>
                <a:cs typeface="Times New Roman"/>
              </a:rPr>
              <a:t>の世界が到来する。出郷の波はさらに海外へ、戦後は基地経済のオキナワ、復帰後には再び関西へと、</a:t>
            </a:r>
            <a:r>
              <a:rPr lang="en-US" altLang="ja-JP" sz="1800" b="1" dirty="0">
                <a:latin typeface="Times New Roman"/>
                <a:ea typeface="ＭＳ Ｐ明朝"/>
                <a:cs typeface="Times New Roman"/>
              </a:rPr>
              <a:t>〝</a:t>
            </a:r>
            <a:r>
              <a:rPr lang="ja-JP" altLang="en-US" sz="1800" b="1">
                <a:latin typeface="Times New Roman"/>
                <a:ea typeface="ＭＳ Ｐ明朝"/>
                <a:cs typeface="Times New Roman"/>
              </a:rPr>
              <a:t>ボートピープル</a:t>
            </a:r>
            <a:r>
              <a:rPr lang="en-US" altLang="ja-JP" sz="1800" b="1" dirty="0">
                <a:latin typeface="Times New Roman"/>
                <a:ea typeface="ＭＳ Ｐ明朝"/>
                <a:cs typeface="Times New Roman"/>
              </a:rPr>
              <a:t>〟</a:t>
            </a:r>
            <a:r>
              <a:rPr lang="ja-JP" altLang="en-US" sz="1800" b="1">
                <a:latin typeface="Times New Roman"/>
                <a:ea typeface="ＭＳ Ｐ明朝"/>
                <a:cs typeface="Times New Roman"/>
              </a:rPr>
              <a:t>化が続いた。島民の足跡と背景を辿る。</a:t>
            </a:r>
            <a:endParaRPr lang="ja-JP" altLang="ja-JP" sz="1800" b="1">
              <a:latin typeface="Times New Roman"/>
              <a:ea typeface="ＭＳ Ｐ明朝"/>
              <a:cs typeface="Times New Roman"/>
            </a:endParaRPr>
          </a:p>
          <a:p>
            <a:pPr eaLnBrk="1" hangingPunct="1">
              <a:spcBef>
                <a:spcPct val="0"/>
              </a:spcBef>
              <a:buFontTx/>
              <a:buNone/>
              <a:defRPr/>
            </a:pPr>
            <a:endParaRPr lang="ja-JP" altLang="en-US" sz="2000"/>
          </a:p>
        </p:txBody>
      </p:sp>
      <p:sp>
        <p:nvSpPr>
          <p:cNvPr id="4" name="テキスト ボックス 3">
            <a:extLst>
              <a:ext uri="{FF2B5EF4-FFF2-40B4-BE49-F238E27FC236}">
                <a16:creationId xmlns:a16="http://schemas.microsoft.com/office/drawing/2014/main" id="{DFE3AC3E-B1C9-432D-AD87-1A69C2A35B51}"/>
              </a:ext>
            </a:extLst>
          </p:cNvPr>
          <p:cNvSpPr txBox="1"/>
          <p:nvPr/>
        </p:nvSpPr>
        <p:spPr>
          <a:xfrm>
            <a:off x="4570180" y="5158603"/>
            <a:ext cx="39483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3600" b="1" i="1">
                <a:solidFill>
                  <a:srgbClr val="0070C0"/>
                </a:solidFill>
                <a:latin typeface="HGPSoeiKakugothicUB"/>
                <a:ea typeface="HGPSoeiKakugothicUB"/>
                <a:cs typeface="Calibri"/>
              </a:rPr>
              <a:t>一斉に阪神へ</a:t>
            </a:r>
          </a:p>
          <a:p>
            <a:r>
              <a:rPr lang="ja-JP" altLang="en-US" sz="3600" b="1" i="1">
                <a:solidFill>
                  <a:srgbClr val="0070C0"/>
                </a:solidFill>
                <a:latin typeface="HGPSoeiKakugothicUB"/>
                <a:ea typeface="HGPSoeiKakugothicUB"/>
                <a:cs typeface="Calibri"/>
              </a:rPr>
              <a:t>…さらに海外へ</a:t>
            </a:r>
          </a:p>
        </p:txBody>
      </p:sp>
      <p:sp>
        <p:nvSpPr>
          <p:cNvPr id="2" name="テキスト ボックス 1">
            <a:extLst>
              <a:ext uri="{FF2B5EF4-FFF2-40B4-BE49-F238E27FC236}">
                <a16:creationId xmlns:a16="http://schemas.microsoft.com/office/drawing/2014/main" id="{A510EBC3-AD71-1961-1074-E5E5F38FFC5B}"/>
              </a:ext>
            </a:extLst>
          </p:cNvPr>
          <p:cNvSpPr txBox="1"/>
          <p:nvPr/>
        </p:nvSpPr>
        <p:spPr>
          <a:xfrm>
            <a:off x="4398776" y="3773211"/>
            <a:ext cx="4407244" cy="830997"/>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600">
                <a:latin typeface="HGPSoeiKakugothicUB"/>
                <a:ea typeface="HGPSoeiKakugothicUB"/>
                <a:cs typeface="Calibri"/>
              </a:rPr>
              <a:t>一切節のふるさと徳之島町母間の歌碑。碑には「母間から世界に広がった」曲とある。人々が郷愁の歌として出稼ぎ、移民となって伝え継いだ。</a:t>
            </a:r>
          </a:p>
        </p:txBody>
      </p:sp>
      <p:pic>
        <p:nvPicPr>
          <p:cNvPr id="6" name="図 5">
            <a:extLst>
              <a:ext uri="{FF2B5EF4-FFF2-40B4-BE49-F238E27FC236}">
                <a16:creationId xmlns:a16="http://schemas.microsoft.com/office/drawing/2014/main" id="{40592784-CD58-97AD-63A0-A766E317FAEA}"/>
              </a:ext>
            </a:extLst>
          </p:cNvPr>
          <p:cNvPicPr>
            <a:picLocks noChangeAspect="1"/>
          </p:cNvPicPr>
          <p:nvPr/>
        </p:nvPicPr>
        <p:blipFill>
          <a:blip r:embed="rId2"/>
          <a:stretch>
            <a:fillRect/>
          </a:stretch>
        </p:blipFill>
        <p:spPr>
          <a:xfrm>
            <a:off x="4399377" y="574405"/>
            <a:ext cx="4353707" cy="3195050"/>
          </a:xfrm>
          <a:prstGeom prst="rect">
            <a:avLst/>
          </a:prstGeom>
        </p:spPr>
      </p:pic>
      <p:sp>
        <p:nvSpPr>
          <p:cNvPr id="7" name="テキスト ボックス 6">
            <a:extLst>
              <a:ext uri="{FF2B5EF4-FFF2-40B4-BE49-F238E27FC236}">
                <a16:creationId xmlns:a16="http://schemas.microsoft.com/office/drawing/2014/main" id="{2C803AB2-1242-53FC-674C-57168346CB9C}"/>
              </a:ext>
            </a:extLst>
          </p:cNvPr>
          <p:cNvSpPr txBox="1"/>
          <p:nvPr/>
        </p:nvSpPr>
        <p:spPr>
          <a:xfrm>
            <a:off x="459984" y="1791517"/>
            <a:ext cx="34256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i="1">
                <a:latin typeface="HGPSoeiKakugothicUB"/>
                <a:ea typeface="HGPSoeiKakugothicUB"/>
                <a:cs typeface="Calibri"/>
              </a:rPr>
              <a:t>「大阪ッチ逃ンギロヤ…」</a:t>
            </a:r>
          </a:p>
          <a:p>
            <a:r>
              <a:rPr lang="ja-JP" altLang="en-US" sz="2400" i="1">
                <a:latin typeface="HGPSoeiKakugothicUB"/>
                <a:ea typeface="HGPSoeiKakugothicUB"/>
                <a:cs typeface="Calibri"/>
              </a:rPr>
              <a:t>唄の世界の現実</a:t>
            </a:r>
            <a:endParaRPr lang="ja-JP" altLang="en-US" sz="2400" i="1" dirty="0">
              <a:latin typeface="HGPSoeiKakugothicUB"/>
              <a:ea typeface="HGPSoeiKakugothicUB"/>
              <a:cs typeface="Calibri"/>
            </a:endParaRPr>
          </a:p>
        </p:txBody>
      </p:sp>
    </p:spTree>
    <p:extLst>
      <p:ext uri="{BB962C8B-B14F-4D97-AF65-F5344CB8AC3E}">
        <p14:creationId xmlns:p14="http://schemas.microsoft.com/office/powerpoint/2010/main" val="4262882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94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descr="文字と写真のスクリーンショット&#10;&#10;説明は自動で生成されたものです">
            <a:extLst>
              <a:ext uri="{FF2B5EF4-FFF2-40B4-BE49-F238E27FC236}">
                <a16:creationId xmlns:a16="http://schemas.microsoft.com/office/drawing/2014/main" id="{2918D25A-36B2-B221-384C-340F6EF377A9}"/>
              </a:ext>
            </a:extLst>
          </p:cNvPr>
          <p:cNvPicPr>
            <a:picLocks noChangeAspect="1"/>
          </p:cNvPicPr>
          <p:nvPr/>
        </p:nvPicPr>
        <p:blipFill>
          <a:blip r:embed="rId2"/>
          <a:stretch>
            <a:fillRect/>
          </a:stretch>
        </p:blipFill>
        <p:spPr>
          <a:xfrm>
            <a:off x="504249" y="603727"/>
            <a:ext cx="5089178" cy="5645512"/>
          </a:xfrm>
          <a:prstGeom prst="rect">
            <a:avLst/>
          </a:prstGeom>
        </p:spPr>
      </p:pic>
      <p:sp>
        <p:nvSpPr>
          <p:cNvPr id="4" name="テキスト ボックス 3">
            <a:extLst>
              <a:ext uri="{FF2B5EF4-FFF2-40B4-BE49-F238E27FC236}">
                <a16:creationId xmlns:a16="http://schemas.microsoft.com/office/drawing/2014/main" id="{DE83C14E-0185-8ECB-9A59-7634550C5578}"/>
              </a:ext>
            </a:extLst>
          </p:cNvPr>
          <p:cNvSpPr txBox="1"/>
          <p:nvPr/>
        </p:nvSpPr>
        <p:spPr>
          <a:xfrm>
            <a:off x="5594263" y="2183008"/>
            <a:ext cx="216407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a:latin typeface="HGMinchoE"/>
                <a:ea typeface="HGMinchoE"/>
                <a:cs typeface="Calibri"/>
              </a:rPr>
              <a:t>　出稼ぎ・移民の動静を唯一、数的に把握可能なのが寄留法に基づく県統計。明治29年まで1千人を割っていた島外流出が与論島集団移住翌年の明治33年統計から急速に増加。大正不況、それに続く昭和2年には4万人台を突破。兵役、勤労動員と老人子供を残し、島ぐるみの移住が続くようになる。</a:t>
            </a:r>
          </a:p>
        </p:txBody>
      </p:sp>
      <p:sp>
        <p:nvSpPr>
          <p:cNvPr id="5" name="テキスト ボックス 4">
            <a:extLst>
              <a:ext uri="{FF2B5EF4-FFF2-40B4-BE49-F238E27FC236}">
                <a16:creationId xmlns:a16="http://schemas.microsoft.com/office/drawing/2014/main" id="{051C7C1F-66CD-38B4-B9E4-192A1349672B}"/>
              </a:ext>
            </a:extLst>
          </p:cNvPr>
          <p:cNvSpPr txBox="1"/>
          <p:nvPr/>
        </p:nvSpPr>
        <p:spPr>
          <a:xfrm>
            <a:off x="7904480" y="711200"/>
            <a:ext cx="495300" cy="5262979"/>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800" b="1">
                <a:ea typeface="游ゴシック"/>
                <a:cs typeface="Calibri"/>
              </a:rPr>
              <a:t>統計が物語る人口移動の波</a:t>
            </a:r>
            <a:endParaRPr lang="ja-JP" altLang="en-US" sz="2800" b="1" dirty="0">
              <a:ea typeface="游ゴシック"/>
              <a:cs typeface="Calibri"/>
            </a:endParaRPr>
          </a:p>
        </p:txBody>
      </p:sp>
      <p:pic>
        <p:nvPicPr>
          <p:cNvPr id="2" name="図 1">
            <a:extLst>
              <a:ext uri="{FF2B5EF4-FFF2-40B4-BE49-F238E27FC236}">
                <a16:creationId xmlns:a16="http://schemas.microsoft.com/office/drawing/2014/main" id="{8A6C3676-39C0-0D58-1477-53916624DAFD}"/>
              </a:ext>
            </a:extLst>
          </p:cNvPr>
          <p:cNvPicPr>
            <a:picLocks noChangeAspect="1"/>
          </p:cNvPicPr>
          <p:nvPr/>
        </p:nvPicPr>
        <p:blipFill>
          <a:blip r:embed="rId3"/>
          <a:stretch>
            <a:fillRect/>
          </a:stretch>
        </p:blipFill>
        <p:spPr>
          <a:xfrm>
            <a:off x="5600830" y="713833"/>
            <a:ext cx="1868466" cy="1403959"/>
          </a:xfrm>
          <a:prstGeom prst="rect">
            <a:avLst/>
          </a:prstGeom>
        </p:spPr>
      </p:pic>
    </p:spTree>
    <p:extLst>
      <p:ext uri="{BB962C8B-B14F-4D97-AF65-F5344CB8AC3E}">
        <p14:creationId xmlns:p14="http://schemas.microsoft.com/office/powerpoint/2010/main" val="4225517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正方形/長方形 3">
            <a:extLst>
              <a:ext uri="{FF2B5EF4-FFF2-40B4-BE49-F238E27FC236}">
                <a16:creationId xmlns:a16="http://schemas.microsoft.com/office/drawing/2014/main" id="{2C41F621-B8B3-E7AA-900E-4A473316BE49}"/>
              </a:ext>
            </a:extLst>
          </p:cNvPr>
          <p:cNvSpPr>
            <a:spLocks noChangeArrowheads="1"/>
          </p:cNvSpPr>
          <p:nvPr/>
        </p:nvSpPr>
        <p:spPr bwMode="auto">
          <a:xfrm>
            <a:off x="5733070" y="3064358"/>
            <a:ext cx="2957513" cy="3447351"/>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57150"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defTabSz="571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defTabSz="5715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defTabSz="5715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defTabSz="5715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endParaRPr lang="ja-JP" altLang="en-US" sz="1800"/>
          </a:p>
        </p:txBody>
      </p:sp>
      <p:pic>
        <p:nvPicPr>
          <p:cNvPr id="4" name="Picture 2" descr="C:\Users\harai\Desktop\ありあけ.JPG">
            <a:extLst>
              <a:ext uri="{FF2B5EF4-FFF2-40B4-BE49-F238E27FC236}">
                <a16:creationId xmlns:a16="http://schemas.microsoft.com/office/drawing/2014/main" id="{7A4EF4E4-9B24-F5D6-43C8-005EC5483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1598" y="312738"/>
            <a:ext cx="2933072" cy="317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6" name="Picture 3" descr="C:\Users\harai\Desktop\ヨロン島観光協会yoron-e1549366396593.jpg">
            <a:extLst>
              <a:ext uri="{FF2B5EF4-FFF2-40B4-BE49-F238E27FC236}">
                <a16:creationId xmlns:a16="http://schemas.microsoft.com/office/drawing/2014/main" id="{F2E51103-F87C-2EEE-DC41-CB4074F60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86" y="5022494"/>
            <a:ext cx="2776354" cy="151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A355EF3C-0550-F725-4C33-40CAD1D24337}"/>
              </a:ext>
            </a:extLst>
          </p:cNvPr>
          <p:cNvSpPr txBox="1"/>
          <p:nvPr/>
        </p:nvSpPr>
        <p:spPr>
          <a:xfrm>
            <a:off x="442913" y="312739"/>
            <a:ext cx="4953000" cy="523875"/>
          </a:xfrm>
          <a:prstGeom prst="rect">
            <a:avLst/>
          </a:prstGeom>
          <a:solidFill>
            <a:srgbClr val="4E1912"/>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nchor="t">
            <a:spAutoFit/>
          </a:bodyPr>
          <a:lstStyle/>
          <a:p>
            <a:pPr>
              <a:defRPr/>
            </a:pPr>
            <a:r>
              <a:rPr lang="ja-JP" altLang="en-US" sz="2800">
                <a:latin typeface="HG創英角ｺﾞｼｯｸUB"/>
                <a:ea typeface="HG創英角ｺﾞｼｯｸUB"/>
              </a:rPr>
              <a:t>与論島</a:t>
            </a:r>
            <a:r>
              <a:rPr lang="ja-JP" altLang="en-US">
                <a:latin typeface="HG創英角ｺﾞｼｯｸUB"/>
                <a:ea typeface="HG創英角ｺﾞｼｯｸUB"/>
              </a:rPr>
              <a:t>からの口之津</a:t>
            </a:r>
            <a:r>
              <a:rPr lang="ja-JP" altLang="en-US" sz="2800">
                <a:latin typeface="HG創英角ｺﾞｼｯｸUB"/>
                <a:ea typeface="HG創英角ｺﾞｼｯｸUB"/>
              </a:rPr>
              <a:t>集団移住</a:t>
            </a:r>
          </a:p>
        </p:txBody>
      </p:sp>
      <p:sp>
        <p:nvSpPr>
          <p:cNvPr id="8198" name="テキスト ボックス 2">
            <a:extLst>
              <a:ext uri="{FF2B5EF4-FFF2-40B4-BE49-F238E27FC236}">
                <a16:creationId xmlns:a16="http://schemas.microsoft.com/office/drawing/2014/main" id="{98CCD370-CE6F-8733-E55F-0E3CA597CF05}"/>
              </a:ext>
            </a:extLst>
          </p:cNvPr>
          <p:cNvSpPr txBox="1">
            <a:spLocks noChangeArrowheads="1"/>
          </p:cNvSpPr>
          <p:nvPr/>
        </p:nvSpPr>
        <p:spPr bwMode="auto">
          <a:xfrm>
            <a:off x="2726695" y="5316712"/>
            <a:ext cx="36814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2800" i="1">
                <a:solidFill>
                  <a:srgbClr val="002060"/>
                </a:solidFill>
                <a:latin typeface="AR P明朝体U" pitchFamily="18" charset="-128"/>
                <a:ea typeface="AR P明朝体U" pitchFamily="18" charset="-128"/>
              </a:rPr>
              <a:t>　</a:t>
            </a:r>
            <a:r>
              <a:rPr lang="ja-JP" altLang="en-US" sz="3200" i="1">
                <a:solidFill>
                  <a:srgbClr val="002060"/>
                </a:solidFill>
                <a:latin typeface="AR P明朝体U" pitchFamily="18" charset="-128"/>
                <a:ea typeface="AR P明朝体U" pitchFamily="18" charset="-128"/>
              </a:rPr>
              <a:t>惨めな</a:t>
            </a:r>
            <a:endParaRPr lang="en-US" altLang="ja-JP" sz="3200" i="1">
              <a:solidFill>
                <a:srgbClr val="002060"/>
              </a:solidFill>
              <a:latin typeface="AR P明朝体U" pitchFamily="18" charset="-128"/>
              <a:ea typeface="AR P明朝体U" pitchFamily="18" charset="-128"/>
            </a:endParaRPr>
          </a:p>
          <a:p>
            <a:pPr eaLnBrk="1" hangingPunct="1">
              <a:spcBef>
                <a:spcPct val="0"/>
              </a:spcBef>
              <a:buFontTx/>
              <a:buNone/>
            </a:pPr>
            <a:r>
              <a:rPr lang="en-US" altLang="ja-JP" sz="3200" i="1">
                <a:solidFill>
                  <a:srgbClr val="002060"/>
                </a:solidFill>
                <a:latin typeface="AR P明朝体U" pitchFamily="18" charset="-128"/>
                <a:ea typeface="AR P明朝体U" pitchFamily="18" charset="-128"/>
              </a:rPr>
              <a:t>〝</a:t>
            </a:r>
            <a:r>
              <a:rPr lang="ja-JP" altLang="en-US" sz="3200" i="1">
                <a:solidFill>
                  <a:srgbClr val="002060"/>
                </a:solidFill>
                <a:latin typeface="AR P明朝体U" pitchFamily="18" charset="-128"/>
                <a:ea typeface="AR P明朝体U" pitchFamily="18" charset="-128"/>
              </a:rPr>
              <a:t>第二の郷土</a:t>
            </a:r>
            <a:r>
              <a:rPr lang="en-US" altLang="ja-JP" sz="3200" i="1">
                <a:solidFill>
                  <a:srgbClr val="002060"/>
                </a:solidFill>
                <a:latin typeface="AR P明朝体U" pitchFamily="18" charset="-128"/>
                <a:ea typeface="AR P明朝体U" pitchFamily="18" charset="-128"/>
              </a:rPr>
              <a:t>〟</a:t>
            </a:r>
            <a:endParaRPr lang="ja-JP" altLang="en-US" sz="3200" i="1">
              <a:solidFill>
                <a:srgbClr val="002060"/>
              </a:solidFill>
              <a:latin typeface="AR P明朝体U" pitchFamily="18" charset="-128"/>
              <a:ea typeface="AR P明朝体U" pitchFamily="18" charset="-128"/>
            </a:endParaRPr>
          </a:p>
        </p:txBody>
      </p:sp>
      <p:sp>
        <p:nvSpPr>
          <p:cNvPr id="8199" name="正方形/長方形 2">
            <a:extLst>
              <a:ext uri="{FF2B5EF4-FFF2-40B4-BE49-F238E27FC236}">
                <a16:creationId xmlns:a16="http://schemas.microsoft.com/office/drawing/2014/main" id="{A30F6A28-119A-B2AD-E232-F56DCA73F795}"/>
              </a:ext>
            </a:extLst>
          </p:cNvPr>
          <p:cNvSpPr>
            <a:spLocks noChangeArrowheads="1"/>
          </p:cNvSpPr>
          <p:nvPr/>
        </p:nvSpPr>
        <p:spPr bwMode="auto">
          <a:xfrm>
            <a:off x="892732" y="849396"/>
            <a:ext cx="4833102"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kumimoji="1" sz="3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buFontTx/>
              <a:buNone/>
            </a:pPr>
            <a:r>
              <a:rPr lang="ja-JP" altLang="en-US" sz="1800">
                <a:latin typeface="Times New Roman"/>
                <a:ea typeface="ＭＳ Ｐ明朝"/>
                <a:cs typeface="Times New Roman"/>
              </a:rPr>
              <a:t>　</a:t>
            </a:r>
            <a:r>
              <a:rPr lang="ja-JP" altLang="ja-JP" sz="1800" b="1">
                <a:latin typeface="Times New Roman"/>
                <a:ea typeface="ＭＳ Ｐ明朝"/>
                <a:cs typeface="Times New Roman"/>
              </a:rPr>
              <a:t>明治</a:t>
            </a:r>
            <a:r>
              <a:rPr lang="en-US" altLang="ja-JP" sz="1800" b="1" dirty="0">
                <a:latin typeface="Times New Roman"/>
                <a:ea typeface="ＭＳ Ｐ明朝"/>
                <a:cs typeface="Times New Roman"/>
              </a:rPr>
              <a:t>31</a:t>
            </a:r>
            <a:r>
              <a:rPr lang="ja-JP" altLang="ja-JP" sz="1800" b="1">
                <a:latin typeface="Times New Roman"/>
                <a:ea typeface="ＭＳ Ｐ明朝"/>
                <a:cs typeface="Times New Roman"/>
              </a:rPr>
              <a:t>年</a:t>
            </a:r>
            <a:r>
              <a:rPr lang="en-US" altLang="ja-JP" sz="1800" b="1" dirty="0">
                <a:latin typeface="Times New Roman"/>
                <a:ea typeface="ＭＳ Ｐ明朝"/>
                <a:cs typeface="Times New Roman"/>
              </a:rPr>
              <a:t>8</a:t>
            </a:r>
            <a:r>
              <a:rPr lang="ja-JP" altLang="ja-JP" sz="1800" b="1">
                <a:latin typeface="Times New Roman"/>
                <a:ea typeface="ＭＳ Ｐ明朝"/>
                <a:cs typeface="Times New Roman"/>
              </a:rPr>
              <a:t>月、</a:t>
            </a:r>
            <a:r>
              <a:rPr lang="ja-JP" altLang="en-US" sz="1800" b="1">
                <a:latin typeface="Times New Roman"/>
                <a:ea typeface="ＭＳ Ｐ明朝"/>
                <a:cs typeface="Times New Roman"/>
              </a:rPr>
              <a:t>与論島を猛烈な</a:t>
            </a:r>
            <a:r>
              <a:rPr lang="ja-JP" altLang="ja-JP" sz="1800" b="1">
                <a:latin typeface="Times New Roman"/>
                <a:ea typeface="ＭＳ Ｐ明朝"/>
                <a:cs typeface="Times New Roman"/>
              </a:rPr>
              <a:t>台風</a:t>
            </a:r>
            <a:r>
              <a:rPr lang="ja-JP" altLang="en-US" sz="1800" b="1">
                <a:latin typeface="Times New Roman"/>
                <a:ea typeface="ＭＳ Ｐ明朝"/>
                <a:cs typeface="Times New Roman"/>
              </a:rPr>
              <a:t>が</a:t>
            </a:r>
            <a:r>
              <a:rPr lang="ja-JP" altLang="ja-JP" sz="1800" b="1">
                <a:latin typeface="Times New Roman"/>
                <a:ea typeface="ＭＳ Ｐ明朝"/>
                <a:cs typeface="Times New Roman"/>
              </a:rPr>
              <a:t>直撃</a:t>
            </a:r>
            <a:r>
              <a:rPr lang="ja-JP" altLang="en-US" sz="1800" b="1">
                <a:latin typeface="Times New Roman"/>
                <a:ea typeface="ＭＳ Ｐ明朝"/>
                <a:cs typeface="Times New Roman"/>
              </a:rPr>
              <a:t>。</a:t>
            </a:r>
            <a:r>
              <a:rPr lang="ja-JP" altLang="ja-JP" sz="1800" b="1">
                <a:latin typeface="Times New Roman"/>
                <a:ea typeface="ＭＳ Ｐ明朝"/>
                <a:cs typeface="Times New Roman"/>
              </a:rPr>
              <a:t>家屋の大半が倒壊</a:t>
            </a:r>
            <a:r>
              <a:rPr lang="ja-JP" altLang="en-US" sz="1800" b="1">
                <a:latin typeface="Times New Roman"/>
                <a:ea typeface="ＭＳ Ｐ明朝"/>
                <a:cs typeface="Times New Roman"/>
              </a:rPr>
              <a:t>、</a:t>
            </a:r>
            <a:r>
              <a:rPr lang="ja-JP" altLang="ja-JP" sz="1800" b="1">
                <a:latin typeface="Times New Roman"/>
                <a:ea typeface="ＭＳ Ｐ明朝"/>
                <a:cs typeface="Times New Roman"/>
              </a:rPr>
              <a:t>続く旱魃、</a:t>
            </a:r>
            <a:r>
              <a:rPr lang="ja-JP" altLang="en-US" sz="1800" b="1">
                <a:latin typeface="Times New Roman"/>
                <a:ea typeface="ＭＳ Ｐ明朝"/>
                <a:cs typeface="Times New Roman"/>
              </a:rPr>
              <a:t>伝染病</a:t>
            </a:r>
            <a:r>
              <a:rPr lang="ja-JP" altLang="ja-JP" sz="1800" b="1">
                <a:latin typeface="Times New Roman"/>
                <a:ea typeface="ＭＳ Ｐ明朝"/>
                <a:cs typeface="Times New Roman"/>
              </a:rPr>
              <a:t>で</a:t>
            </a:r>
            <a:r>
              <a:rPr lang="ja-JP" altLang="en-US" sz="1800" b="1">
                <a:latin typeface="Times New Roman"/>
                <a:ea typeface="ＭＳ Ｐ明朝"/>
                <a:cs typeface="Times New Roman"/>
              </a:rPr>
              <a:t>死者累々の</a:t>
            </a:r>
            <a:r>
              <a:rPr lang="ja-JP" altLang="ja-JP" sz="1800" b="1">
                <a:latin typeface="Times New Roman"/>
                <a:ea typeface="ＭＳ Ｐ明朝"/>
                <a:cs typeface="Times New Roman"/>
              </a:rPr>
              <a:t>生き</a:t>
            </a:r>
            <a:r>
              <a:rPr lang="ja-JP" altLang="en-US" sz="1800" b="1">
                <a:latin typeface="Times New Roman"/>
                <a:ea typeface="ＭＳ Ｐ明朝"/>
                <a:cs typeface="Times New Roman"/>
              </a:rPr>
              <a:t>地獄に</a:t>
            </a:r>
            <a:r>
              <a:rPr lang="ja-JP" altLang="ja-JP" sz="1800" b="1">
                <a:latin typeface="Times New Roman"/>
                <a:ea typeface="ＭＳ Ｐ明朝"/>
                <a:cs typeface="Times New Roman"/>
              </a:rPr>
              <a:t>。</a:t>
            </a:r>
            <a:r>
              <a:rPr lang="ja-JP" altLang="en-US" sz="1800" b="1">
                <a:latin typeface="Times New Roman"/>
                <a:ea typeface="ＭＳ Ｐ明朝"/>
                <a:cs typeface="Times New Roman"/>
              </a:rPr>
              <a:t>当時、三井が長崎・口之津港での人夫を募集中で、大島島庁が全面協力、</a:t>
            </a:r>
            <a:r>
              <a:rPr lang="ja-JP" altLang="ja-JP" sz="1800" b="1">
                <a:latin typeface="Times New Roman"/>
                <a:ea typeface="ＭＳ Ｐ明朝"/>
                <a:cs typeface="Times New Roman"/>
              </a:rPr>
              <a:t>翌</a:t>
            </a:r>
            <a:r>
              <a:rPr lang="en-US" altLang="ja-JP" sz="1800" b="1" dirty="0">
                <a:solidFill>
                  <a:srgbClr val="FF0000"/>
                </a:solidFill>
                <a:latin typeface="Times New Roman"/>
                <a:ea typeface="ＭＳ Ｐ明朝"/>
                <a:cs typeface="Times New Roman"/>
              </a:rPr>
              <a:t>32</a:t>
            </a:r>
            <a:r>
              <a:rPr lang="ja-JP" altLang="ja-JP" sz="1800" b="1">
                <a:solidFill>
                  <a:srgbClr val="FF0000"/>
                </a:solidFill>
                <a:latin typeface="Times New Roman"/>
                <a:ea typeface="ＭＳ Ｐ明朝"/>
                <a:cs typeface="Times New Roman"/>
              </a:rPr>
              <a:t>年</a:t>
            </a:r>
            <a:r>
              <a:rPr lang="ja-JP" altLang="en-US" sz="1800" b="1">
                <a:solidFill>
                  <a:srgbClr val="FF0000"/>
                </a:solidFill>
                <a:latin typeface="Times New Roman"/>
                <a:ea typeface="ＭＳ Ｐ明朝"/>
                <a:cs typeface="Times New Roman"/>
              </a:rPr>
              <a:t>から</a:t>
            </a:r>
            <a:r>
              <a:rPr lang="en-US" altLang="ja-JP" sz="1800" b="1" dirty="0">
                <a:solidFill>
                  <a:srgbClr val="FF0000"/>
                </a:solidFill>
                <a:latin typeface="Times New Roman"/>
                <a:ea typeface="ＭＳ Ｐ明朝"/>
                <a:cs typeface="Times New Roman"/>
              </a:rPr>
              <a:t>13-30</a:t>
            </a:r>
            <a:r>
              <a:rPr lang="ja-JP" altLang="ja-JP" sz="1800" b="1">
                <a:solidFill>
                  <a:srgbClr val="FF0000"/>
                </a:solidFill>
                <a:latin typeface="Times New Roman"/>
                <a:ea typeface="ＭＳ Ｐ明朝"/>
                <a:cs typeface="Times New Roman"/>
              </a:rPr>
              <a:t>歳の</a:t>
            </a:r>
            <a:r>
              <a:rPr lang="en-US" altLang="ja-JP" sz="1800" b="1" dirty="0">
                <a:solidFill>
                  <a:srgbClr val="FF0000"/>
                </a:solidFill>
                <a:latin typeface="Times New Roman"/>
                <a:ea typeface="ＭＳ Ｐ明朝"/>
                <a:cs typeface="Times New Roman"/>
              </a:rPr>
              <a:t>240</a:t>
            </a:r>
            <a:r>
              <a:rPr lang="ja-JP" altLang="ja-JP" sz="1800" b="1">
                <a:solidFill>
                  <a:srgbClr val="FF0000"/>
                </a:solidFill>
                <a:latin typeface="Times New Roman"/>
                <a:ea typeface="ＭＳ Ｐ明朝"/>
                <a:cs typeface="Times New Roman"/>
              </a:rPr>
              <a:t>人</a:t>
            </a:r>
            <a:r>
              <a:rPr lang="ja-JP" altLang="en-US" sz="1800" b="1">
                <a:solidFill>
                  <a:srgbClr val="FF0000"/>
                </a:solidFill>
                <a:latin typeface="Times New Roman"/>
                <a:ea typeface="ＭＳ Ｐ明朝"/>
                <a:cs typeface="Times New Roman"/>
              </a:rPr>
              <a:t>を</a:t>
            </a:r>
            <a:r>
              <a:rPr lang="en-US" altLang="ja-JP" sz="1800" b="1" dirty="0">
                <a:solidFill>
                  <a:srgbClr val="FF0000"/>
                </a:solidFill>
                <a:latin typeface="Times New Roman"/>
                <a:ea typeface="ＭＳ Ｐ明朝"/>
                <a:cs typeface="Times New Roman"/>
              </a:rPr>
              <a:t>1</a:t>
            </a:r>
            <a:r>
              <a:rPr lang="ja-JP" altLang="en-US" sz="1800" b="1">
                <a:solidFill>
                  <a:srgbClr val="FF0000"/>
                </a:solidFill>
                <a:latin typeface="Times New Roman"/>
                <a:ea typeface="ＭＳ Ｐ明朝"/>
                <a:cs typeface="Times New Roman"/>
              </a:rPr>
              <a:t>陣に、</a:t>
            </a:r>
            <a:r>
              <a:rPr lang="ja-JP" altLang="ja-JP" sz="1800" b="1">
                <a:solidFill>
                  <a:srgbClr val="FF0000"/>
                </a:solidFill>
                <a:latin typeface="Times New Roman"/>
                <a:ea typeface="ＭＳ Ｐ明朝"/>
                <a:cs typeface="Times New Roman"/>
              </a:rPr>
              <a:t>総勢</a:t>
            </a:r>
            <a:r>
              <a:rPr lang="en-US" altLang="ja-JP" sz="1800" b="1" dirty="0">
                <a:solidFill>
                  <a:srgbClr val="FF0000"/>
                </a:solidFill>
                <a:latin typeface="Times New Roman"/>
                <a:ea typeface="ＭＳ Ｐ明朝"/>
                <a:cs typeface="Times New Roman"/>
              </a:rPr>
              <a:t>1,260</a:t>
            </a:r>
            <a:r>
              <a:rPr lang="ja-JP" altLang="ja-JP" sz="1800" b="1">
                <a:solidFill>
                  <a:srgbClr val="FF0000"/>
                </a:solidFill>
                <a:latin typeface="Times New Roman"/>
                <a:ea typeface="ＭＳ Ｐ明朝"/>
                <a:cs typeface="Times New Roman"/>
              </a:rPr>
              <a:t>人</a:t>
            </a:r>
            <a:r>
              <a:rPr lang="en-US" altLang="ja-JP" sz="1800" b="1" dirty="0">
                <a:latin typeface="Times New Roman"/>
                <a:ea typeface="ＭＳ Ｐ明朝"/>
                <a:cs typeface="Times New Roman"/>
              </a:rPr>
              <a:t>(</a:t>
            </a:r>
            <a:r>
              <a:rPr lang="ja-JP" altLang="en-US" sz="1800" b="1">
                <a:latin typeface="Times New Roman"/>
                <a:ea typeface="ＭＳ Ｐ明朝"/>
                <a:cs typeface="Times New Roman"/>
              </a:rPr>
              <a:t>沖永良部島、徳之島含む</a:t>
            </a:r>
            <a:r>
              <a:rPr lang="en-US" altLang="ja-JP" sz="1800" b="1" dirty="0">
                <a:latin typeface="Times New Roman"/>
                <a:ea typeface="ＭＳ Ｐ明朝"/>
                <a:cs typeface="Times New Roman"/>
              </a:rPr>
              <a:t>)</a:t>
            </a:r>
            <a:r>
              <a:rPr lang="ja-JP" altLang="ja-JP" sz="1800" b="1">
                <a:solidFill>
                  <a:srgbClr val="FF0000"/>
                </a:solidFill>
                <a:latin typeface="Times New Roman"/>
                <a:ea typeface="ＭＳ Ｐ明朝"/>
                <a:cs typeface="Times New Roman"/>
              </a:rPr>
              <a:t>が</a:t>
            </a:r>
            <a:r>
              <a:rPr lang="ja-JP" altLang="en-US" sz="1800" b="1">
                <a:solidFill>
                  <a:srgbClr val="FF0000"/>
                </a:solidFill>
                <a:latin typeface="Times New Roman"/>
                <a:ea typeface="ＭＳ Ｐ明朝"/>
                <a:cs typeface="Times New Roman"/>
              </a:rPr>
              <a:t>集団移住</a:t>
            </a:r>
            <a:r>
              <a:rPr lang="ja-JP" altLang="ja-JP" sz="1800" b="1">
                <a:latin typeface="Times New Roman"/>
                <a:ea typeface="ＭＳ Ｐ明朝"/>
                <a:cs typeface="Times New Roman"/>
              </a:rPr>
              <a:t>。</a:t>
            </a:r>
            <a:r>
              <a:rPr lang="ja-JP" altLang="en-US" sz="1800" b="1">
                <a:latin typeface="Times New Roman"/>
                <a:ea typeface="ＭＳ Ｐ明朝"/>
                <a:cs typeface="Times New Roman"/>
              </a:rPr>
              <a:t>島民</a:t>
            </a:r>
            <a:r>
              <a:rPr lang="ja-JP" altLang="ja-JP" sz="1800" b="1">
                <a:latin typeface="Times New Roman"/>
                <a:ea typeface="ＭＳ Ｐ明朝"/>
                <a:cs typeface="Times New Roman"/>
              </a:rPr>
              <a:t>は「与論口」と呼ばれ、出航を急ぐ外国船</a:t>
            </a:r>
            <a:r>
              <a:rPr lang="ja-JP" altLang="en-US" sz="1800" b="1">
                <a:latin typeface="Times New Roman"/>
                <a:ea typeface="ＭＳ Ｐ明朝"/>
                <a:cs typeface="Times New Roman"/>
              </a:rPr>
              <a:t>には、</a:t>
            </a:r>
            <a:r>
              <a:rPr lang="en-US" altLang="ja-JP" sz="1800" b="1" dirty="0">
                <a:latin typeface="Times New Roman"/>
                <a:ea typeface="ＭＳ Ｐ明朝"/>
                <a:cs typeface="Times New Roman"/>
              </a:rPr>
              <a:t>3</a:t>
            </a:r>
            <a:r>
              <a:rPr lang="ja-JP" altLang="ja-JP" sz="1800" b="1">
                <a:latin typeface="Times New Roman"/>
                <a:ea typeface="ＭＳ Ｐ明朝"/>
                <a:cs typeface="Times New Roman"/>
              </a:rPr>
              <a:t>日</a:t>
            </a:r>
            <a:r>
              <a:rPr lang="en-US" altLang="ja-JP" sz="1800" b="1" dirty="0">
                <a:latin typeface="Times New Roman"/>
                <a:ea typeface="ＭＳ Ｐ明朝"/>
                <a:cs typeface="Times New Roman"/>
              </a:rPr>
              <a:t>3</a:t>
            </a:r>
            <a:r>
              <a:rPr lang="ja-JP" altLang="en-US" sz="1800" b="1">
                <a:latin typeface="Times New Roman"/>
                <a:ea typeface="ＭＳ Ｐ明朝"/>
                <a:cs typeface="Times New Roman"/>
              </a:rPr>
              <a:t>晩不休の石炭搬入に動員された</a:t>
            </a:r>
            <a:r>
              <a:rPr lang="ja-JP" altLang="ja-JP" sz="1800" b="1">
                <a:latin typeface="Times New Roman"/>
                <a:ea typeface="ＭＳ Ｐ明朝"/>
                <a:cs typeface="Times New Roman"/>
              </a:rPr>
              <a:t>。</a:t>
            </a:r>
          </a:p>
          <a:p>
            <a:pPr eaLnBrk="1" hangingPunct="1">
              <a:spcBef>
                <a:spcPct val="0"/>
              </a:spcBef>
              <a:buFontTx/>
              <a:buNone/>
            </a:pPr>
            <a:r>
              <a:rPr lang="ja-JP" altLang="en-US" sz="1800" b="1">
                <a:latin typeface="Times New Roman"/>
                <a:ea typeface="ＭＳ Ｐ明朝"/>
                <a:cs typeface="Times New Roman"/>
              </a:rPr>
              <a:t>　島民</a:t>
            </a:r>
            <a:r>
              <a:rPr lang="ja-JP" altLang="ja-JP" sz="1800" b="1">
                <a:latin typeface="Times New Roman"/>
                <a:ea typeface="ＭＳ Ｐ明朝"/>
                <a:cs typeface="Times New Roman"/>
              </a:rPr>
              <a:t>は明治</a:t>
            </a:r>
            <a:r>
              <a:rPr lang="en-US" altLang="ja-JP" sz="1800" b="1" dirty="0">
                <a:latin typeface="Times New Roman"/>
                <a:ea typeface="ＭＳ Ｐ明朝"/>
                <a:cs typeface="Times New Roman"/>
              </a:rPr>
              <a:t>42</a:t>
            </a:r>
            <a:r>
              <a:rPr lang="ja-JP" altLang="ja-JP" sz="1800" b="1">
                <a:latin typeface="Times New Roman"/>
                <a:ea typeface="ＭＳ Ｐ明朝"/>
                <a:cs typeface="Times New Roman"/>
              </a:rPr>
              <a:t>年、三池港開港</a:t>
            </a:r>
            <a:r>
              <a:rPr lang="ja-JP" altLang="en-US" sz="1800" b="1">
                <a:latin typeface="Times New Roman"/>
                <a:ea typeface="ＭＳ Ｐ明朝"/>
                <a:cs typeface="Times New Roman"/>
              </a:rPr>
              <a:t>で</a:t>
            </a:r>
            <a:r>
              <a:rPr lang="ja-JP" altLang="ja-JP" sz="1800" b="1">
                <a:latin typeface="Times New Roman"/>
                <a:ea typeface="ＭＳ Ｐ明朝"/>
                <a:cs typeface="Times New Roman"/>
              </a:rPr>
              <a:t>大牟田に移動</a:t>
            </a:r>
            <a:r>
              <a:rPr lang="ja-JP" altLang="en-US" sz="1800" b="1">
                <a:latin typeface="Times New Roman"/>
                <a:ea typeface="ＭＳ Ｐ明朝"/>
                <a:cs typeface="Times New Roman"/>
              </a:rPr>
              <a:t>するが、</a:t>
            </a:r>
            <a:r>
              <a:rPr lang="ja-JP" altLang="ja-JP" sz="1800" b="1">
                <a:latin typeface="Times New Roman"/>
                <a:ea typeface="ＭＳ Ｐ明朝"/>
                <a:cs typeface="Times New Roman"/>
              </a:rPr>
              <a:t>与論</a:t>
            </a:r>
            <a:r>
              <a:rPr lang="ja-JP" altLang="en-US" sz="1800" b="1">
                <a:latin typeface="Times New Roman"/>
                <a:ea typeface="ＭＳ Ｐ明朝"/>
                <a:cs typeface="Times New Roman"/>
              </a:rPr>
              <a:t>長屋</a:t>
            </a:r>
            <a:r>
              <a:rPr lang="ja-JP" altLang="ja-JP" sz="1800" b="1">
                <a:latin typeface="Times New Roman"/>
                <a:ea typeface="ＭＳ Ｐ明朝"/>
                <a:cs typeface="Times New Roman"/>
              </a:rPr>
              <a:t>に隔離</a:t>
            </a:r>
            <a:r>
              <a:rPr lang="ja-JP" altLang="en-US" sz="1800" b="1">
                <a:latin typeface="Times New Roman"/>
                <a:ea typeface="ＭＳ Ｐ明朝"/>
                <a:cs typeface="Times New Roman"/>
              </a:rPr>
              <a:t>、地元民からも「ヨ</a:t>
            </a:r>
            <a:r>
              <a:rPr lang="en-US" altLang="ja-JP" sz="1800" b="1" dirty="0">
                <a:latin typeface="Times New Roman"/>
                <a:ea typeface="ＭＳ Ｐ明朝"/>
                <a:cs typeface="Times New Roman"/>
              </a:rPr>
              <a:t>―</a:t>
            </a:r>
            <a:r>
              <a:rPr lang="ja-JP" altLang="en-US" sz="1800" b="1">
                <a:latin typeface="Times New Roman"/>
                <a:ea typeface="ＭＳ Ｐ明朝"/>
                <a:cs typeface="Times New Roman"/>
              </a:rPr>
              <a:t>ロン」と侮蔑され、低賃金を強いられるなど、</a:t>
            </a:r>
            <a:r>
              <a:rPr lang="ja-JP" altLang="en-US" sz="1800" b="1">
                <a:solidFill>
                  <a:srgbClr val="FF0000"/>
                </a:solidFill>
                <a:latin typeface="HG明朝E"/>
                <a:ea typeface="HG明朝E"/>
              </a:rPr>
              <a:t>最下層労働者・被差別集団</a:t>
            </a:r>
            <a:r>
              <a:rPr lang="ja-JP" altLang="en-US" sz="1800" b="1">
                <a:latin typeface="Times New Roman"/>
                <a:ea typeface="ＭＳ Ｐ明朝"/>
                <a:cs typeface="Times New Roman"/>
              </a:rPr>
              <a:t>として苦しみに満ちた異郷での生活を強いられた。</a:t>
            </a:r>
            <a:endParaRPr lang="ja-JP" altLang="ja-JP" sz="1800" b="1">
              <a:latin typeface="Times New Roman"/>
              <a:ea typeface="ＭＳ Ｐ明朝"/>
              <a:cs typeface="Times New Roman"/>
            </a:endParaRPr>
          </a:p>
        </p:txBody>
      </p:sp>
      <p:sp>
        <p:nvSpPr>
          <p:cNvPr id="3" name="正方形/長方形 2">
            <a:extLst>
              <a:ext uri="{FF2B5EF4-FFF2-40B4-BE49-F238E27FC236}">
                <a16:creationId xmlns:a16="http://schemas.microsoft.com/office/drawing/2014/main" id="{7816C796-8804-C1D4-44E3-9E398C7D92D2}"/>
              </a:ext>
            </a:extLst>
          </p:cNvPr>
          <p:cNvSpPr/>
          <p:nvPr/>
        </p:nvSpPr>
        <p:spPr>
          <a:xfrm>
            <a:off x="5774471" y="3606800"/>
            <a:ext cx="2953605" cy="2800767"/>
          </a:xfrm>
          <a:prstGeom prst="rect">
            <a:avLst/>
          </a:prstGeom>
        </p:spPr>
        <p:txBody>
          <a:bodyPr wrap="square" lIns="91440" tIns="45720" rIns="91440" bIns="45720" anchor="t">
            <a:spAutoFit/>
          </a:bodyPr>
          <a:lstStyle/>
          <a:p>
            <a:pPr>
              <a:defRPr/>
            </a:pPr>
            <a:r>
              <a:rPr lang="en-US" altLang="ja-JP" sz="1600" b="1">
                <a:ea typeface="游ゴシック"/>
              </a:rPr>
              <a:t> </a:t>
            </a:r>
            <a:r>
              <a:rPr lang="ja-JP" altLang="ja-JP" sz="1600" b="1">
                <a:ea typeface="游ゴシック"/>
              </a:rPr>
              <a:t>与論島</a:t>
            </a:r>
            <a:r>
              <a:rPr lang="ja-JP" altLang="en-US" sz="1600" b="1">
                <a:ea typeface="游ゴシック"/>
              </a:rPr>
              <a:t>民の移住で、真っ先に対象になったのは農奴</a:t>
            </a:r>
            <a:r>
              <a:rPr lang="ja-JP" altLang="ja-JP" sz="1600" b="1">
                <a:ea typeface="游ゴシック"/>
              </a:rPr>
              <a:t>「ンダ」 </a:t>
            </a:r>
            <a:r>
              <a:rPr lang="en-US" altLang="ja-JP" sz="1600" b="1">
                <a:ea typeface="游ゴシック"/>
              </a:rPr>
              <a:t>(</a:t>
            </a:r>
            <a:r>
              <a:rPr lang="ja-JP" altLang="ja-JP" sz="1600" b="1">
                <a:ea typeface="游ゴシック"/>
              </a:rPr>
              <a:t>膝素立</a:t>
            </a:r>
            <a:r>
              <a:rPr lang="en-US" altLang="ja-JP" sz="1600" b="1">
                <a:ea typeface="游ゴシック"/>
              </a:rPr>
              <a:t>)</a:t>
            </a:r>
            <a:r>
              <a:rPr lang="ja-JP" altLang="ja-JP" sz="1600" b="1">
                <a:ea typeface="游ゴシック"/>
              </a:rPr>
              <a:t> 。「ピゼン</a:t>
            </a:r>
            <a:r>
              <a:rPr lang="en-US" altLang="ja-JP" sz="1600" b="1">
                <a:ea typeface="游ゴシック"/>
              </a:rPr>
              <a:t>(</a:t>
            </a:r>
            <a:r>
              <a:rPr lang="ja-JP" altLang="ja-JP" sz="1600" b="1">
                <a:ea typeface="游ゴシック"/>
              </a:rPr>
              <a:t>肥前</a:t>
            </a:r>
            <a:r>
              <a:rPr lang="en-US" altLang="ja-JP" sz="1600" b="1">
                <a:ea typeface="游ゴシック"/>
              </a:rPr>
              <a:t>)</a:t>
            </a:r>
            <a:r>
              <a:rPr lang="ja-JP" altLang="ja-JP" sz="1600" b="1">
                <a:ea typeface="游ゴシック"/>
              </a:rPr>
              <a:t>は寒くて子が育たん」と嫌がる</a:t>
            </a:r>
            <a:r>
              <a:rPr lang="ja-JP" altLang="en-US" sz="1600" b="1">
                <a:ea typeface="游ゴシック"/>
              </a:rPr>
              <a:t>島民を「</a:t>
            </a:r>
            <a:r>
              <a:rPr lang="en-US" altLang="ja-JP" sz="1600" b="1">
                <a:ea typeface="游ゴシック"/>
              </a:rPr>
              <a:t>3</a:t>
            </a:r>
            <a:r>
              <a:rPr lang="ja-JP" altLang="ja-JP" sz="1600" b="1">
                <a:ea typeface="游ゴシック"/>
              </a:rPr>
              <a:t>年</a:t>
            </a:r>
            <a:r>
              <a:rPr lang="ja-JP" altLang="en-US" sz="1600" b="1">
                <a:ea typeface="游ゴシック"/>
              </a:rPr>
              <a:t>働けば</a:t>
            </a:r>
            <a:r>
              <a:rPr lang="ja-JP" altLang="ja-JP" sz="1600" b="1">
                <a:ea typeface="游ゴシック"/>
              </a:rPr>
              <a:t>無代</a:t>
            </a:r>
            <a:r>
              <a:rPr lang="ja-JP" altLang="en-US" sz="1600" b="1">
                <a:ea typeface="游ゴシック"/>
              </a:rPr>
              <a:t>解放</a:t>
            </a:r>
            <a:r>
              <a:rPr lang="ja-JP" altLang="ja-JP" sz="1600" b="1">
                <a:ea typeface="游ゴシック"/>
              </a:rPr>
              <a:t>」と</a:t>
            </a:r>
            <a:r>
              <a:rPr lang="ja-JP" altLang="en-US" sz="1600" b="1">
                <a:ea typeface="游ゴシック"/>
              </a:rPr>
              <a:t>歌い、半強制的に島外へ</a:t>
            </a:r>
            <a:r>
              <a:rPr lang="ja-JP" altLang="ja-JP" sz="1600" b="1">
                <a:ea typeface="游ゴシック"/>
              </a:rPr>
              <a:t>。結果、「</a:t>
            </a:r>
            <a:r>
              <a:rPr lang="en-US" altLang="ja-JP" sz="1600" b="1">
                <a:ea typeface="游ゴシック"/>
              </a:rPr>
              <a:t>(</a:t>
            </a:r>
            <a:r>
              <a:rPr lang="ja-JP" altLang="ja-JP" sz="1600" b="1">
                <a:ea typeface="游ゴシック"/>
              </a:rPr>
              <a:t>移住で</a:t>
            </a:r>
            <a:r>
              <a:rPr lang="en-US" altLang="ja-JP" sz="1600" b="1">
                <a:ea typeface="游ゴシック"/>
              </a:rPr>
              <a:t>)</a:t>
            </a:r>
            <a:r>
              <a:rPr lang="ja-JP" altLang="ja-JP" sz="1600" b="1" u="wavy">
                <a:solidFill>
                  <a:srgbClr val="FF0000"/>
                </a:solidFill>
                <a:latin typeface="HG創英角ｺﾞｼｯｸUB"/>
                <a:ea typeface="HG創英角ｺﾞｼｯｸUB"/>
              </a:rPr>
              <a:t>ンダの種族は全く消え去った</a:t>
            </a:r>
            <a:r>
              <a:rPr lang="ja-JP" altLang="ja-JP" sz="1600" b="1">
                <a:ea typeface="游ゴシック"/>
              </a:rPr>
              <a:t>」</a:t>
            </a:r>
            <a:r>
              <a:rPr lang="en-US" altLang="ja-JP" sz="1600" b="1">
                <a:ea typeface="游ゴシック"/>
              </a:rPr>
              <a:t>(</a:t>
            </a:r>
            <a:r>
              <a:rPr lang="ja-JP" altLang="ja-JP" sz="1600" b="1">
                <a:ea typeface="游ゴシック"/>
              </a:rPr>
              <a:t>『与論島郷土史』</a:t>
            </a:r>
            <a:r>
              <a:rPr lang="en-US" altLang="ja-JP" sz="1600" b="1">
                <a:ea typeface="游ゴシック"/>
              </a:rPr>
              <a:t>)</a:t>
            </a:r>
            <a:r>
              <a:rPr lang="ja-JP" altLang="en-US" sz="1600" b="1">
                <a:ea typeface="游ゴシック"/>
              </a:rPr>
              <a:t>。血を分けた同族への</a:t>
            </a:r>
            <a:r>
              <a:rPr lang="ja-JP" altLang="ja-JP" sz="1600" b="1">
                <a:ea typeface="游ゴシック"/>
              </a:rPr>
              <a:t>厳しい</a:t>
            </a:r>
            <a:r>
              <a:rPr lang="ja-JP" altLang="en-US" sz="1600" b="1">
                <a:ea typeface="游ゴシック"/>
              </a:rPr>
              <a:t>追放劇、口減らしが行われている。</a:t>
            </a:r>
          </a:p>
        </p:txBody>
      </p:sp>
      <p:sp>
        <p:nvSpPr>
          <p:cNvPr id="5" name="テキスト ボックス 4">
            <a:extLst>
              <a:ext uri="{FF2B5EF4-FFF2-40B4-BE49-F238E27FC236}">
                <a16:creationId xmlns:a16="http://schemas.microsoft.com/office/drawing/2014/main" id="{B17D6218-8C30-BB54-2B8F-5A7D81FFC0BC}"/>
              </a:ext>
            </a:extLst>
          </p:cNvPr>
          <p:cNvSpPr txBox="1"/>
          <p:nvPr/>
        </p:nvSpPr>
        <p:spPr>
          <a:xfrm>
            <a:off x="398151" y="1143000"/>
            <a:ext cx="492443" cy="3657600"/>
          </a:xfrm>
          <a:prstGeom prst="rect">
            <a:avLst/>
          </a:prstGeom>
        </p:spPr>
        <p:style>
          <a:lnRef idx="2">
            <a:schemeClr val="dk1"/>
          </a:lnRef>
          <a:fillRef idx="1">
            <a:schemeClr val="lt1"/>
          </a:fillRef>
          <a:effectRef idx="0">
            <a:schemeClr val="dk1"/>
          </a:effectRef>
          <a:fontRef idx="minor">
            <a:schemeClr val="dk1"/>
          </a:fontRef>
        </p:style>
        <p:txBody>
          <a:bodyPr vert="eaVert" wrap="square" lIns="91440" tIns="45720" rIns="91440" bIns="45720" anchor="t">
            <a:spAutoFit/>
          </a:bodyPr>
          <a:lstStyle/>
          <a:p>
            <a:pPr>
              <a:defRPr/>
            </a:pPr>
            <a:r>
              <a:rPr lang="ja-JP" altLang="en-US" sz="2000" b="1">
                <a:solidFill>
                  <a:srgbClr val="7030A0"/>
                </a:solidFill>
                <a:latin typeface="AR明朝体U" panose="02020A09000000000000" pitchFamily="17" charset="-128"/>
                <a:ea typeface="AR明朝体U"/>
              </a:rPr>
              <a:t>島民大移動時代の幕開け</a:t>
            </a:r>
            <a:endParaRPr lang="en-US" altLang="ja-JP" sz="2000" b="1">
              <a:solidFill>
                <a:srgbClr val="7030A0"/>
              </a:solidFill>
              <a:latin typeface="AR明朝体U" panose="02020A09000000000000" pitchFamily="17" charset="-128"/>
              <a:ea typeface="AR明朝体U"/>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0</TotalTime>
  <Words>3637</Words>
  <Application>Microsoft Office PowerPoint</Application>
  <PresentationFormat>画面に合わせる (4:3)</PresentationFormat>
  <Paragraphs>187</Paragraphs>
  <Slides>20</Slides>
  <Notes>0</Notes>
  <HiddenSlides>0</HiddenSlides>
  <MMClips>0</MMClips>
  <ScaleCrop>false</ScaleCrop>
  <HeadingPairs>
    <vt:vector size="6" baseType="variant">
      <vt:variant>
        <vt:lpstr>使用されているフォント</vt:lpstr>
      </vt:variant>
      <vt:variant>
        <vt:i4>33</vt:i4>
      </vt:variant>
      <vt:variant>
        <vt:lpstr>テーマ</vt:lpstr>
      </vt:variant>
      <vt:variant>
        <vt:i4>1</vt:i4>
      </vt:variant>
      <vt:variant>
        <vt:lpstr>スライド タイトル</vt:lpstr>
      </vt:variant>
      <vt:variant>
        <vt:i4>20</vt:i4>
      </vt:variant>
    </vt:vector>
  </HeadingPairs>
  <TitlesOfParts>
    <vt:vector size="54" baseType="lpstr">
      <vt:lpstr>AR Pゴシック体S</vt:lpstr>
      <vt:lpstr>AR P丸ゴシック体E</vt:lpstr>
      <vt:lpstr>AR P丸ゴシック体M</vt:lpstr>
      <vt:lpstr>AR P明朝体U</vt:lpstr>
      <vt:lpstr>AR明朝体U</vt:lpstr>
      <vt:lpstr>ＤＦ平成ゴシック体W5</vt:lpstr>
      <vt:lpstr>ＤＦ平成明朝体W7</vt:lpstr>
      <vt:lpstr>ＤＨＰ平成明朝体W7</vt:lpstr>
      <vt:lpstr>HGP創英角ｺﾞｼｯｸUB</vt:lpstr>
      <vt:lpstr>HGP創英角ｺﾞｼｯｸUB</vt:lpstr>
      <vt:lpstr>HGSSoeiKakugothicUB</vt:lpstr>
      <vt:lpstr>HGSSoeiKakugothicUB</vt:lpstr>
      <vt:lpstr>HGSoeiKakugothicUB</vt:lpstr>
      <vt:lpstr>HGSoeiKakugothicUB</vt:lpstr>
      <vt:lpstr>HG明朝E</vt:lpstr>
      <vt:lpstr>HG明朝E</vt:lpstr>
      <vt:lpstr>Hiragino Kaku Gothic Pro</vt:lpstr>
      <vt:lpstr>inherit</vt:lpstr>
      <vt:lpstr>Meiryo UI</vt:lpstr>
      <vt:lpstr>MS PGothic</vt:lpstr>
      <vt:lpstr>MS Mincho</vt:lpstr>
      <vt:lpstr>MS Mincho</vt:lpstr>
      <vt:lpstr>Meiryo</vt:lpstr>
      <vt:lpstr>Meiryo</vt:lpstr>
      <vt:lpstr>游ゴシック</vt:lpstr>
      <vt:lpstr>游ゴシック Light</vt:lpstr>
      <vt:lpstr>Arial</vt:lpstr>
      <vt:lpstr>Calibri</vt:lpstr>
      <vt:lpstr>Calibri Light</vt:lpstr>
      <vt:lpstr>Century</vt:lpstr>
      <vt:lpstr>Roboto</vt:lpstr>
      <vt:lpstr>Times New Roman</vt:lpstr>
      <vt:lpstr>Wingdings</vt:lpstr>
      <vt:lpstr>Office Theme</vt:lpstr>
      <vt:lpstr>〝苦潮世〟へ 　の旅路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harai</dc:creator>
  <cp:lastModifiedBy>日出治 斉藤</cp:lastModifiedBy>
  <cp:revision>1536</cp:revision>
  <dcterms:created xsi:type="dcterms:W3CDTF">2020-01-05T04:29:21Z</dcterms:created>
  <dcterms:modified xsi:type="dcterms:W3CDTF">2024-09-13T08:20:27Z</dcterms:modified>
</cp:coreProperties>
</file>