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5" autoAdjust="0"/>
    <p:restoredTop sz="94660"/>
  </p:normalViewPr>
  <p:slideViewPr>
    <p:cSldViewPr snapToGrid="0">
      <p:cViewPr varScale="1">
        <p:scale>
          <a:sx n="86" d="100"/>
          <a:sy n="86" d="100"/>
        </p:scale>
        <p:origin x="42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288699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4051417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1943429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3267836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1536977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3089687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133379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1044633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497686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330766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3964D38-A5C6-4B45-8163-F57511848F21}" type="datetimeFigureOut">
              <a:rPr kumimoji="1" lang="ja-JP" altLang="en-US" smtClean="0"/>
              <a:t>2024/9/23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212470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964D38-A5C6-4B45-8163-F57511848F21}" type="datetimeFigureOut">
              <a:rPr kumimoji="1" lang="ja-JP" altLang="en-US" smtClean="0"/>
              <a:t>2024/9/23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1DCE1-D473-4700-BACA-EA3FCF630D00}" type="slidenum">
              <a:rPr kumimoji="1" lang="ja-JP" altLang="en-US" smtClean="0"/>
              <a:t>‹#›</a:t>
            </a:fld>
            <a:endParaRPr kumimoji="1" lang="ja-JP" altLang="en-US"/>
          </a:p>
        </p:txBody>
      </p:sp>
    </p:spTree>
    <p:extLst>
      <p:ext uri="{BB962C8B-B14F-4D97-AF65-F5344CB8AC3E}">
        <p14:creationId xmlns:p14="http://schemas.microsoft.com/office/powerpoint/2010/main" val="617452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jacobinmag.com/2015/12/erik-olin-wright-real-utopias-anticapitalism-democrac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600" dirty="0"/>
              <a:t>コモンズからポスト資本主義を考える</a:t>
            </a:r>
            <a:br>
              <a:rPr lang="en-US" altLang="ja-JP" sz="3600" dirty="0"/>
            </a:br>
            <a:r>
              <a:rPr lang="en-US" altLang="ja-JP" sz="3200" dirty="0"/>
              <a:t>wakamori </a:t>
            </a:r>
            <a:r>
              <a:rPr lang="en-US" altLang="ja-JP" sz="3200" dirty="0" err="1"/>
              <a:t>fumitaka</a:t>
            </a:r>
            <a:br>
              <a:rPr lang="en-US" altLang="ja-JP" dirty="0"/>
            </a:br>
            <a:r>
              <a:rPr lang="en-US" altLang="ja-JP" dirty="0"/>
              <a:t>	</a:t>
            </a:r>
            <a:endParaRPr kumimoji="1" lang="ja-JP" altLang="en-US" dirty="0"/>
          </a:p>
        </p:txBody>
      </p:sp>
      <p:sp>
        <p:nvSpPr>
          <p:cNvPr id="3" name="サブタイトル 2"/>
          <p:cNvSpPr>
            <a:spLocks noGrp="1"/>
          </p:cNvSpPr>
          <p:nvPr>
            <p:ph type="subTitle" idx="1"/>
          </p:nvPr>
        </p:nvSpPr>
        <p:spPr/>
        <p:txBody>
          <a:bodyPr/>
          <a:lstStyle/>
          <a:p>
            <a:r>
              <a:rPr lang="ja-JP" altLang="en-US" sz="2800" dirty="0"/>
              <a:t>第１講　資本主義の利点と欠陥、ポスト資本主義の戦略</a:t>
            </a:r>
            <a:endParaRPr lang="en-US" altLang="ja-JP" sz="2800" dirty="0"/>
          </a:p>
          <a:p>
            <a:endParaRPr kumimoji="1" lang="ja-JP" altLang="en-US" dirty="0"/>
          </a:p>
        </p:txBody>
      </p:sp>
    </p:spTree>
    <p:extLst>
      <p:ext uri="{BB962C8B-B14F-4D97-AF65-F5344CB8AC3E}">
        <p14:creationId xmlns:p14="http://schemas.microsoft.com/office/powerpoint/2010/main" val="4181185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3000" dirty="0"/>
              <a:t>資本主義から脱出</a:t>
            </a:r>
            <a:r>
              <a:rPr lang="ja-JP" altLang="en-US" sz="3000" dirty="0">
                <a:solidFill>
                  <a:schemeClr val="tx1">
                    <a:lumMod val="85000"/>
                    <a:lumOff val="15000"/>
                  </a:schemeClr>
                </a:solidFill>
              </a:rPr>
              <a:t>する</a:t>
            </a:r>
            <a:br>
              <a:rPr lang="ja-JP" altLang="ja-JP" sz="3000" dirty="0"/>
            </a:br>
            <a:endParaRPr kumimoji="1" lang="ja-JP" altLang="en-US" sz="3000" dirty="0"/>
          </a:p>
        </p:txBody>
      </p:sp>
      <p:sp>
        <p:nvSpPr>
          <p:cNvPr id="3" name="コンテンツ プレースホルダー 2"/>
          <p:cNvSpPr>
            <a:spLocks noGrp="1"/>
          </p:cNvSpPr>
          <p:nvPr>
            <p:ph idx="1"/>
          </p:nvPr>
        </p:nvSpPr>
        <p:spPr>
          <a:xfrm>
            <a:off x="1005625" y="1555169"/>
            <a:ext cx="10515600" cy="4351338"/>
          </a:xfrm>
        </p:spPr>
        <p:txBody>
          <a:bodyPr>
            <a:normAutofit fontScale="92500" lnSpcReduction="10000"/>
          </a:bodyPr>
          <a:lstStyle/>
          <a:p>
            <a:pPr marL="0" lvl="0" indent="0">
              <a:buNone/>
            </a:pPr>
            <a:r>
              <a:rPr lang="ja-JP" altLang="en-US" dirty="0"/>
              <a:t>３）</a:t>
            </a:r>
            <a:r>
              <a:rPr lang="ja-JP" altLang="ja-JP" dirty="0"/>
              <a:t>資本主義からの脱出</a:t>
            </a:r>
          </a:p>
          <a:p>
            <a:pPr marL="0" indent="0">
              <a:buNone/>
            </a:pPr>
            <a:r>
              <a:rPr lang="ja-JP" altLang="ja-JP" dirty="0"/>
              <a:t>資本主義</a:t>
            </a:r>
            <a:r>
              <a:rPr lang="ja-JP" altLang="en-US" dirty="0">
                <a:solidFill>
                  <a:schemeClr val="tx1">
                    <a:lumMod val="85000"/>
                    <a:lumOff val="15000"/>
                  </a:schemeClr>
                </a:solidFill>
              </a:rPr>
              <a:t>は</a:t>
            </a:r>
            <a:r>
              <a:rPr lang="ja-JP" altLang="ja-JP" dirty="0"/>
              <a:t>破壊するには強す</a:t>
            </a:r>
            <a:r>
              <a:rPr lang="ja-JP" altLang="en-US" dirty="0"/>
              <a:t>ぎ</a:t>
            </a:r>
            <a:r>
              <a:rPr lang="ja-JP" altLang="ja-JP" dirty="0"/>
              <a:t>、制御するには大規模で複雑すぎる</a:t>
            </a:r>
            <a:r>
              <a:rPr lang="ja-JP" altLang="en-US" dirty="0">
                <a:solidFill>
                  <a:schemeClr val="tx1">
                    <a:lumMod val="85000"/>
                    <a:lumOff val="15000"/>
                  </a:schemeClr>
                </a:solidFill>
              </a:rPr>
              <a:t>→</a:t>
            </a:r>
            <a:r>
              <a:rPr lang="ja-JP" altLang="ja-JP" dirty="0"/>
              <a:t>その悪影響から身を守る独自のミクロな代替案</a:t>
            </a:r>
            <a:r>
              <a:rPr lang="ja-JP" altLang="en-US" dirty="0">
                <a:solidFill>
                  <a:srgbClr val="FF0000"/>
                </a:solidFill>
              </a:rPr>
              <a:t>：</a:t>
            </a:r>
            <a:r>
              <a:rPr lang="ja-JP" altLang="ja-JP" dirty="0"/>
              <a:t>競争的世界からの避難所</a:t>
            </a:r>
          </a:p>
          <a:p>
            <a:r>
              <a:rPr lang="ja-JP" altLang="ja-JP" dirty="0"/>
              <a:t>個人主義的なライフスタイル戦略</a:t>
            </a:r>
            <a:endParaRPr lang="en-US" altLang="ja-JP" dirty="0"/>
          </a:p>
          <a:p>
            <a:pPr marL="0" indent="0">
              <a:buNone/>
            </a:pPr>
            <a:r>
              <a:rPr lang="en-US" altLang="ja-JP" sz="2200" b="1" dirty="0"/>
              <a:t>   </a:t>
            </a:r>
            <a:r>
              <a:rPr lang="en-US" altLang="ja-JP" sz="2200" b="1" dirty="0">
                <a:solidFill>
                  <a:schemeClr val="tx1">
                    <a:lumMod val="85000"/>
                    <a:lumOff val="15000"/>
                  </a:schemeClr>
                </a:solidFill>
              </a:rPr>
              <a:t>a.</a:t>
            </a:r>
            <a:r>
              <a:rPr lang="ja-JP" altLang="ja-JP" sz="2200" b="1" dirty="0"/>
              <a:t>時間制限付きの脱出（荒野の長距離ハイキング）</a:t>
            </a:r>
            <a:endParaRPr lang="en-US" altLang="ja-JP" sz="2200" b="1" dirty="0"/>
          </a:p>
          <a:p>
            <a:pPr marL="0" indent="0">
              <a:buNone/>
            </a:pPr>
            <a:r>
              <a:rPr lang="en-US" altLang="ja-JP" sz="2200" b="1" dirty="0">
                <a:solidFill>
                  <a:srgbClr val="FF0000"/>
                </a:solidFill>
              </a:rPr>
              <a:t>   </a:t>
            </a:r>
            <a:r>
              <a:rPr lang="en-US" altLang="ja-JP" sz="2200" b="1" dirty="0">
                <a:solidFill>
                  <a:schemeClr val="tx1">
                    <a:lumMod val="85000"/>
                    <a:lumOff val="15000"/>
                  </a:schemeClr>
                </a:solidFill>
              </a:rPr>
              <a:t>b.</a:t>
            </a:r>
            <a:r>
              <a:rPr lang="en-US" altLang="ja-JP" sz="2200" b="1" dirty="0"/>
              <a:t> FIRE</a:t>
            </a:r>
            <a:r>
              <a:rPr lang="ja-JP" altLang="ja-JP" sz="2200" b="1" dirty="0"/>
              <a:t>（資産運用で経済的自立、早期退職で会社に縛られない自由な生き方）</a:t>
            </a:r>
          </a:p>
          <a:p>
            <a:r>
              <a:rPr lang="ja-JP" altLang="ja-JP" dirty="0"/>
              <a:t>会社に依存しない生き方</a:t>
            </a:r>
            <a:endParaRPr lang="en-US" altLang="ja-JP" dirty="0"/>
          </a:p>
          <a:p>
            <a:pPr marL="0" indent="0">
              <a:buNone/>
            </a:pPr>
            <a:r>
              <a:rPr lang="en-US" altLang="ja-JP" sz="2200" b="1" dirty="0"/>
              <a:t>  </a:t>
            </a:r>
            <a:r>
              <a:rPr lang="en-US" altLang="ja-JP" sz="2200" b="1" dirty="0">
                <a:solidFill>
                  <a:schemeClr val="tx1">
                    <a:lumMod val="85000"/>
                    <a:lumOff val="15000"/>
                  </a:schemeClr>
                </a:solidFill>
              </a:rPr>
              <a:t>a. </a:t>
            </a:r>
            <a:r>
              <a:rPr lang="ja-JP" altLang="ja-JP" sz="2200" b="1" dirty="0"/>
              <a:t>半農半</a:t>
            </a:r>
            <a:r>
              <a:rPr lang="en-US" altLang="ja-JP" sz="2200" b="1" dirty="0"/>
              <a:t>X</a:t>
            </a:r>
          </a:p>
          <a:p>
            <a:pPr marL="0" indent="0">
              <a:buNone/>
            </a:pPr>
            <a:r>
              <a:rPr lang="en-US" altLang="ja-JP" sz="2200" b="1" dirty="0"/>
              <a:t>    </a:t>
            </a:r>
            <a:r>
              <a:rPr lang="ja-JP" altLang="ja-JP" sz="2200" b="1" dirty="0"/>
              <a:t>（自給しながら好きなことをする</a:t>
            </a:r>
            <a:r>
              <a:rPr lang="ja-JP" altLang="en-US" sz="2200" b="1" dirty="0">
                <a:solidFill>
                  <a:schemeClr val="tx1">
                    <a:lumMod val="85000"/>
                    <a:lumOff val="15000"/>
                  </a:schemeClr>
                </a:solidFill>
              </a:rPr>
              <a:t>。</a:t>
            </a:r>
            <a:r>
              <a:rPr lang="ja-JP" altLang="ja-JP" sz="2200" b="1" dirty="0"/>
              <a:t>半分の時間で米や味噌を作</a:t>
            </a:r>
            <a:r>
              <a:rPr lang="ja-JP" altLang="en-US" sz="2200" b="1" dirty="0"/>
              <a:t>り</a:t>
            </a:r>
            <a:r>
              <a:rPr lang="ja-JP" altLang="ja-JP" sz="2200" b="1" dirty="0"/>
              <a:t>、</a:t>
            </a:r>
            <a:r>
              <a:rPr lang="en-US" altLang="ja-JP" sz="2200" b="1" dirty="0"/>
              <a:t>X</a:t>
            </a:r>
            <a:r>
              <a:rPr lang="ja-JP" altLang="ja-JP" sz="2200" b="1" dirty="0"/>
              <a:t>を自分にとって有意義なこと</a:t>
            </a:r>
            <a:r>
              <a:rPr lang="en-US" altLang="ja-JP" sz="2200" b="1" dirty="0"/>
              <a:t> </a:t>
            </a:r>
            <a:r>
              <a:rPr lang="ja-JP" altLang="ja-JP" sz="2200" b="1" dirty="0"/>
              <a:t>に利用）</a:t>
            </a:r>
            <a:endParaRPr lang="en-US" altLang="ja-JP" sz="2200" b="1" dirty="0"/>
          </a:p>
          <a:p>
            <a:pPr marL="0" indent="0">
              <a:buNone/>
            </a:pPr>
            <a:r>
              <a:rPr lang="ja-JP" altLang="en-US" sz="2200" dirty="0"/>
              <a:t>　</a:t>
            </a:r>
            <a:r>
              <a:rPr lang="en-US" altLang="ja-JP" sz="2200" dirty="0">
                <a:solidFill>
                  <a:schemeClr val="tx1">
                    <a:lumMod val="85000"/>
                    <a:lumOff val="15000"/>
                  </a:schemeClr>
                </a:solidFill>
              </a:rPr>
              <a:t>b.</a:t>
            </a:r>
            <a:r>
              <a:rPr lang="ja-JP" altLang="ja-JP" sz="2200" b="1" dirty="0"/>
              <a:t>ダウンシスターズ（減速生活者）として金よりも楽しさや交流を重視、仲間を増やす</a:t>
            </a:r>
            <a:endParaRPr lang="ja-JP" altLang="ja-JP" sz="2200" dirty="0"/>
          </a:p>
          <a:p>
            <a:endParaRPr kumimoji="1" lang="ja-JP" altLang="en-US" dirty="0"/>
          </a:p>
        </p:txBody>
      </p:sp>
    </p:spTree>
    <p:extLst>
      <p:ext uri="{BB962C8B-B14F-4D97-AF65-F5344CB8AC3E}">
        <p14:creationId xmlns:p14="http://schemas.microsoft.com/office/powerpoint/2010/main" val="330778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000" dirty="0"/>
              <a:t>資本主義を浸食する</a:t>
            </a:r>
          </a:p>
        </p:txBody>
      </p:sp>
      <p:sp>
        <p:nvSpPr>
          <p:cNvPr id="3" name="コンテンツ プレースホルダー 2"/>
          <p:cNvSpPr>
            <a:spLocks noGrp="1"/>
          </p:cNvSpPr>
          <p:nvPr>
            <p:ph idx="1"/>
          </p:nvPr>
        </p:nvSpPr>
        <p:spPr/>
        <p:txBody>
          <a:bodyPr>
            <a:normAutofit fontScale="92500" lnSpcReduction="10000"/>
          </a:bodyPr>
          <a:lstStyle/>
          <a:p>
            <a:pPr marL="0" lvl="0" indent="0">
              <a:buNone/>
            </a:pPr>
            <a:r>
              <a:rPr lang="ja-JP" altLang="en-US" dirty="0"/>
              <a:t>４）</a:t>
            </a:r>
            <a:r>
              <a:rPr lang="ja-JP" altLang="ja-JP" dirty="0"/>
              <a:t>資本主義の浸食――古いものの隙間から新しい世界を構築する戦略</a:t>
            </a:r>
          </a:p>
          <a:p>
            <a:r>
              <a:rPr lang="ja-JP" altLang="ja-JP" dirty="0"/>
              <a:t>平等、連帯、民主主義の理想を体現する参加型の経済関係をシステム内の隙間（ニッチ）や亀裂において構築し、防衛し拡大する戦略</a:t>
            </a:r>
          </a:p>
          <a:p>
            <a:r>
              <a:rPr lang="ja-JP" altLang="ja-JP" dirty="0"/>
              <a:t>現実の経済システム</a:t>
            </a:r>
            <a:r>
              <a:rPr lang="ja-JP" altLang="en-US" dirty="0">
                <a:solidFill>
                  <a:schemeClr val="tx1">
                    <a:lumMod val="85000"/>
                    <a:lumOff val="15000"/>
                  </a:schemeClr>
                </a:solidFill>
              </a:rPr>
              <a:t>は、</a:t>
            </a:r>
            <a:r>
              <a:rPr lang="ja-JP" altLang="ja-JP" dirty="0"/>
              <a:t>支配的な資本主義的要素と非資本主義的要素の組み合わせ</a:t>
            </a:r>
            <a:r>
              <a:rPr lang="ja-JP" altLang="en-US" dirty="0">
                <a:solidFill>
                  <a:schemeClr val="tx1">
                    <a:lumMod val="85000"/>
                    <a:lumOff val="15000"/>
                  </a:schemeClr>
                </a:solidFill>
              </a:rPr>
              <a:t>になっている</a:t>
            </a:r>
            <a:endParaRPr lang="ja-JP" altLang="ja-JP" dirty="0">
              <a:solidFill>
                <a:schemeClr val="tx1">
                  <a:lumMod val="85000"/>
                  <a:lumOff val="15000"/>
                </a:schemeClr>
              </a:solidFill>
            </a:endParaRPr>
          </a:p>
          <a:p>
            <a:pPr marL="0" indent="0">
              <a:buNone/>
            </a:pPr>
            <a:r>
              <a:rPr lang="ja-JP" altLang="en-US" dirty="0"/>
              <a:t>　</a:t>
            </a:r>
            <a:r>
              <a:rPr lang="ja-JP" altLang="ja-JP" sz="2400" dirty="0"/>
              <a:t>資本主義＝利潤目的の市場向け生産、生産手段の私的所有、労働力の雇用</a:t>
            </a:r>
          </a:p>
          <a:p>
            <a:pPr marL="0" indent="0">
              <a:buNone/>
            </a:pPr>
            <a:r>
              <a:rPr lang="en-US" altLang="ja-JP" dirty="0"/>
              <a:t>  </a:t>
            </a:r>
            <a:r>
              <a:rPr lang="ja-JP" altLang="en-US" dirty="0"/>
              <a:t> </a:t>
            </a:r>
            <a:r>
              <a:rPr lang="ja-JP" altLang="ja-JP" sz="2400" dirty="0"/>
              <a:t>非資本主義＝ 国家による公共財の提供、自営農、労働者協同組合、各種のコモンズ</a:t>
            </a:r>
            <a:endParaRPr lang="en-US" altLang="ja-JP" sz="2400" dirty="0"/>
          </a:p>
          <a:p>
            <a:r>
              <a:rPr lang="ja-JP" altLang="en-US" dirty="0"/>
              <a:t>コモンズ（</a:t>
            </a:r>
            <a:r>
              <a:rPr lang="ja-JP" altLang="ja-JP" dirty="0"/>
              <a:t>共用資源のコミュニティによる管理）</a:t>
            </a:r>
            <a:r>
              <a:rPr lang="ja-JP" altLang="en-US" dirty="0"/>
              <a:t>の多様な展開</a:t>
            </a:r>
            <a:endParaRPr lang="en-US" altLang="ja-JP" dirty="0"/>
          </a:p>
          <a:p>
            <a:pPr marL="0" indent="0">
              <a:buNone/>
            </a:pPr>
            <a:r>
              <a:rPr lang="en-US" altLang="ja-JP" sz="2400" dirty="0"/>
              <a:t>  </a:t>
            </a:r>
            <a:r>
              <a:rPr lang="ja-JP" altLang="ja-JP" sz="2400" dirty="0"/>
              <a:t>インターネットを通じたデジタル・コモンズの共同生産</a:t>
            </a:r>
            <a:r>
              <a:rPr lang="ja-JP" altLang="en-US" sz="2400" dirty="0"/>
              <a:t>（</a:t>
            </a:r>
            <a:r>
              <a:rPr lang="ja-JP" altLang="ja-JP" sz="2400" dirty="0"/>
              <a:t> 典型としてのウィキペディア</a:t>
            </a:r>
            <a:r>
              <a:rPr lang="ja-JP" altLang="en-US" sz="2400" dirty="0"/>
              <a:t>は</a:t>
            </a:r>
            <a:r>
              <a:rPr lang="ja-JP" altLang="ja-JP" sz="2400" dirty="0"/>
              <a:t>、世界中の数十万の無給編集者によって作成</a:t>
            </a:r>
            <a:r>
              <a:rPr lang="ja-JP" altLang="en-US" sz="2400" dirty="0"/>
              <a:t>され</a:t>
            </a:r>
            <a:r>
              <a:rPr lang="ja-JP" altLang="ja-JP" sz="2400" dirty="0"/>
              <a:t>、無料で利用</a:t>
            </a:r>
            <a:r>
              <a:rPr lang="ja-JP" altLang="en-US" sz="2400" dirty="0"/>
              <a:t>。</a:t>
            </a:r>
            <a:r>
              <a:rPr lang="ja-JP" altLang="ja-JP" sz="2400" dirty="0"/>
              <a:t>ギフトによる資金調達） </a:t>
            </a:r>
            <a:endParaRPr lang="en-US" altLang="ja-JP" sz="2400" dirty="0"/>
          </a:p>
          <a:p>
            <a:pPr marL="0" indent="0">
              <a:buNone/>
            </a:pPr>
            <a:r>
              <a:rPr lang="en-US" altLang="ja-JP" sz="2400" dirty="0"/>
              <a:t>  </a:t>
            </a:r>
            <a:r>
              <a:rPr lang="ja-JP" altLang="ja-JP" sz="2400" dirty="0"/>
              <a:t>コモンズとしての都市（バルセロナ、ボローニャ）</a:t>
            </a:r>
          </a:p>
          <a:p>
            <a:endParaRPr kumimoji="1" lang="ja-JP" altLang="en-US" dirty="0"/>
          </a:p>
        </p:txBody>
      </p:sp>
    </p:spTree>
    <p:extLst>
      <p:ext uri="{BB962C8B-B14F-4D97-AF65-F5344CB8AC3E}">
        <p14:creationId xmlns:p14="http://schemas.microsoft.com/office/powerpoint/2010/main" val="2998924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24566" y="0"/>
            <a:ext cx="10515600" cy="1325563"/>
          </a:xfrm>
        </p:spPr>
        <p:txBody>
          <a:bodyPr>
            <a:normAutofit/>
          </a:bodyPr>
          <a:lstStyle/>
          <a:p>
            <a:r>
              <a:rPr lang="ja-JP" altLang="ja-JP" sz="3000" dirty="0"/>
              <a:t>資本主義を飼いならし、侵食する</a:t>
            </a:r>
          </a:p>
        </p:txBody>
      </p:sp>
      <p:sp>
        <p:nvSpPr>
          <p:cNvPr id="3" name="コンテンツ プレースホルダー 2"/>
          <p:cNvSpPr>
            <a:spLocks noGrp="1"/>
          </p:cNvSpPr>
          <p:nvPr>
            <p:ph idx="1"/>
          </p:nvPr>
        </p:nvSpPr>
        <p:spPr>
          <a:xfrm>
            <a:off x="1340476" y="1233197"/>
            <a:ext cx="10515600" cy="4351338"/>
          </a:xfrm>
        </p:spPr>
        <p:txBody>
          <a:bodyPr>
            <a:normAutofit fontScale="92500" lnSpcReduction="10000"/>
          </a:bodyPr>
          <a:lstStyle/>
          <a:p>
            <a:pPr marL="0" indent="0">
              <a:buNone/>
            </a:pPr>
            <a:r>
              <a:rPr lang="ja-JP" altLang="ja-JP" dirty="0"/>
              <a:t>唯一実行可能な選択肢</a:t>
            </a:r>
            <a:r>
              <a:rPr lang="ja-JP" altLang="en-US" dirty="0">
                <a:solidFill>
                  <a:schemeClr val="tx1">
                    <a:lumMod val="85000"/>
                    <a:lumOff val="15000"/>
                  </a:schemeClr>
                </a:solidFill>
              </a:rPr>
              <a:t>→</a:t>
            </a:r>
            <a:r>
              <a:rPr lang="ja-JP" altLang="ja-JP" dirty="0"/>
              <a:t>資本主義を飼いならし、侵食すること</a:t>
            </a:r>
          </a:p>
          <a:p>
            <a:pPr marL="0" indent="0">
              <a:buNone/>
            </a:pPr>
            <a:r>
              <a:rPr lang="ja-JP" altLang="ja-JP" dirty="0"/>
              <a:t>「</a:t>
            </a:r>
            <a:r>
              <a:rPr lang="ja-JP" altLang="ja-JP" sz="2600" dirty="0"/>
              <a:t>資本主義を破壊するという幻想は捨てましょう。資本主義は破壊できるものではありません。個人的には、資本主義から逃れることができるかもしれませんが、これはほとんどの人、特に子供を持つ人にとっては魅力的な選択肢とは言えません。他人の命を心配するなら、何らかの形で資本主義の構造や制度に対処しなければなりません。資本主義を飼いならし侵食することが唯一の実行可能な選択肢</a:t>
            </a:r>
            <a:r>
              <a:rPr lang="ja-JP" altLang="en-US" sz="2600" dirty="0"/>
              <a:t>です</a:t>
            </a:r>
            <a:r>
              <a:rPr lang="ja-JP" altLang="ja-JP" sz="2600" dirty="0"/>
              <a:t>。公共政策を通じて資本主義を手なずける政治運動と、経済活動の解放的な形態の拡大を通じて資本主義を侵食する社会経済的プロジェクトの両方に参加する必要があります。真のユートピアを構築する取り組みを促進する、精力的で進歩的な社会民主主義を刷新しなければなりません。」</a:t>
            </a:r>
            <a:endParaRPr lang="en-US" altLang="ja-JP" sz="2600" dirty="0"/>
          </a:p>
          <a:p>
            <a:pPr marL="0" indent="0">
              <a:buNone/>
            </a:pPr>
            <a:r>
              <a:rPr lang="ja-JP" altLang="en-US" sz="2600" b="1" dirty="0"/>
              <a:t>出所</a:t>
            </a:r>
            <a:r>
              <a:rPr lang="ja-JP" altLang="en-US" b="1" dirty="0"/>
              <a:t>：</a:t>
            </a:r>
            <a:r>
              <a:rPr lang="en-US" altLang="ja-JP" dirty="0"/>
              <a:t>How to Be an </a:t>
            </a:r>
            <a:r>
              <a:rPr lang="en-US" altLang="ja-JP" dirty="0" err="1"/>
              <a:t>Anticapitalist</a:t>
            </a:r>
            <a:r>
              <a:rPr lang="en-US" altLang="ja-JP" dirty="0"/>
              <a:t> </a:t>
            </a:r>
            <a:r>
              <a:rPr lang="en-US" altLang="ja-JP" dirty="0" err="1"/>
              <a:t>Today.</a:t>
            </a:r>
            <a:r>
              <a:rPr lang="en-US" altLang="ja-JP" i="1" dirty="0" err="1"/>
              <a:t>Jacobin</a:t>
            </a:r>
            <a:r>
              <a:rPr lang="en-US" altLang="ja-JP" dirty="0" err="1"/>
              <a:t>.Retrieved</a:t>
            </a:r>
            <a:r>
              <a:rPr lang="en-US" altLang="ja-JP" dirty="0"/>
              <a:t> from: </a:t>
            </a:r>
            <a:r>
              <a:rPr lang="en-US" altLang="ja-JP" u="sng" dirty="0">
                <a:hlinkClick r:id="rId2"/>
              </a:rPr>
              <a:t>https://www.jacobinmag.com/2015/12/erik-olin-wright-real-utopias- </a:t>
            </a:r>
            <a:endParaRPr lang="ja-JP" altLang="ja-JP" dirty="0"/>
          </a:p>
          <a:p>
            <a:endParaRPr kumimoji="1" lang="ja-JP" altLang="en-US" dirty="0"/>
          </a:p>
        </p:txBody>
      </p:sp>
    </p:spTree>
    <p:extLst>
      <p:ext uri="{BB962C8B-B14F-4D97-AF65-F5344CB8AC3E}">
        <p14:creationId xmlns:p14="http://schemas.microsoft.com/office/powerpoint/2010/main" val="2182669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3000" dirty="0"/>
              <a:t>Ⅲ</a:t>
            </a:r>
            <a:r>
              <a:rPr lang="ja-JP" altLang="ja-JP" sz="3000" dirty="0"/>
              <a:t>脱成長学派によるコモンズの再発見</a:t>
            </a:r>
            <a:br>
              <a:rPr lang="ja-JP" altLang="ja-JP" sz="3000" dirty="0"/>
            </a:br>
            <a:endParaRPr kumimoji="1" lang="ja-JP" altLang="en-US" sz="3000" dirty="0"/>
          </a:p>
        </p:txBody>
      </p:sp>
      <p:sp>
        <p:nvSpPr>
          <p:cNvPr id="3" name="コンテンツ プレースホルダー 2"/>
          <p:cNvSpPr>
            <a:spLocks noGrp="1"/>
          </p:cNvSpPr>
          <p:nvPr>
            <p:ph idx="1"/>
          </p:nvPr>
        </p:nvSpPr>
        <p:spPr/>
        <p:txBody>
          <a:bodyPr>
            <a:normAutofit lnSpcReduction="10000"/>
          </a:bodyPr>
          <a:lstStyle/>
          <a:p>
            <a:pPr marL="0" indent="0">
              <a:buNone/>
            </a:pPr>
            <a:r>
              <a:rPr lang="en-US" altLang="ja-JP" dirty="0"/>
              <a:t>1)</a:t>
            </a:r>
            <a:r>
              <a:rPr lang="ja-JP" altLang="en-US" dirty="0"/>
              <a:t>コモンズへの関心の高まり</a:t>
            </a:r>
            <a:endParaRPr lang="en-US" altLang="ja-JP" dirty="0"/>
          </a:p>
          <a:p>
            <a:pPr marL="0" indent="0">
              <a:buNone/>
            </a:pPr>
            <a:r>
              <a:rPr lang="en-US" altLang="ja-JP" sz="2400" dirty="0"/>
              <a:t>1990</a:t>
            </a:r>
            <a:r>
              <a:rPr lang="ja-JP" altLang="ja-JP" sz="2400" dirty="0"/>
              <a:t>年代における地球環境危機の深刻化と、市場経済による生態系共有財（森林や種子、水など）やデジタル・コモンズの囲い込みへの対応という文脈</a:t>
            </a:r>
            <a:r>
              <a:rPr lang="ja-JP" altLang="en-US" sz="2400" dirty="0">
                <a:solidFill>
                  <a:schemeClr val="tx1">
                    <a:lumMod val="85000"/>
                    <a:lumOff val="15000"/>
                  </a:schemeClr>
                </a:solidFill>
              </a:rPr>
              <a:t>の中で</a:t>
            </a:r>
            <a:endParaRPr lang="en-US" altLang="ja-JP" sz="2400" dirty="0">
              <a:solidFill>
                <a:schemeClr val="tx1">
                  <a:lumMod val="85000"/>
                  <a:lumOff val="15000"/>
                </a:schemeClr>
              </a:solidFill>
            </a:endParaRPr>
          </a:p>
          <a:p>
            <a:pPr marL="0" indent="0">
              <a:buNone/>
            </a:pPr>
            <a:r>
              <a:rPr lang="ja-JP" altLang="en-US" sz="2400" dirty="0">
                <a:solidFill>
                  <a:schemeClr val="tx1">
                    <a:lumMod val="85000"/>
                    <a:lumOff val="15000"/>
                  </a:schemeClr>
                </a:solidFill>
              </a:rPr>
              <a:t>→</a:t>
            </a:r>
            <a:r>
              <a:rPr lang="ja-JP" altLang="ja-JP" sz="2000" b="1" dirty="0"/>
              <a:t>市場と国家を超えるコモンズ（共用資源のコミュニティによる管理）への関心の高まり</a:t>
            </a:r>
          </a:p>
          <a:p>
            <a:pPr marL="0" indent="0">
              <a:buNone/>
            </a:pPr>
            <a:r>
              <a:rPr lang="ja-JP" altLang="en-US" dirty="0"/>
              <a:t>２）</a:t>
            </a:r>
            <a:r>
              <a:rPr lang="en-US" altLang="ja-JP" dirty="0"/>
              <a:t>21</a:t>
            </a:r>
            <a:r>
              <a:rPr lang="ja-JP" altLang="en-US" dirty="0"/>
              <a:t>世紀初頭における脱成長学派の出現</a:t>
            </a:r>
            <a:endParaRPr lang="ja-JP" altLang="ja-JP" dirty="0"/>
          </a:p>
          <a:p>
            <a:r>
              <a:rPr lang="ja-JP" altLang="ja-JP" sz="2200" dirty="0"/>
              <a:t>ヨルゴス・カリス、スーザン・ポールソン、ジェイソン・ヒッケル、斎藤幸平などの脱成長学派の出現</a:t>
            </a:r>
            <a:endParaRPr lang="en-US" altLang="ja-JP" sz="2200" dirty="0"/>
          </a:p>
          <a:p>
            <a:r>
              <a:rPr lang="ja-JP" altLang="ja-JP" sz="2200" dirty="0"/>
              <a:t>気候危機をもたらす無制限の経済成長がコモンズの囲い込みと私有化によって創出される「人為的希少性（</a:t>
            </a:r>
            <a:r>
              <a:rPr lang="en-US" altLang="ja-JP" sz="2200" dirty="0"/>
              <a:t>scarcity</a:t>
            </a:r>
            <a:r>
              <a:rPr lang="ja-JP" altLang="ja-JP" sz="2200" dirty="0"/>
              <a:t>不足、欠乏）」を基盤とする、ということを突き止め</a:t>
            </a:r>
            <a:r>
              <a:rPr lang="ja-JP" altLang="en-US" sz="2200" dirty="0"/>
              <a:t>る</a:t>
            </a:r>
            <a:endParaRPr lang="en-US" altLang="ja-JP" sz="2200" dirty="0"/>
          </a:p>
          <a:p>
            <a:r>
              <a:rPr lang="ja-JP" altLang="ja-JP" sz="2200" dirty="0"/>
              <a:t>コモンズの領域の拡大が経済成長にストップをかけ環境危機の解決につながるという議論を展開する</a:t>
            </a:r>
            <a:r>
              <a:rPr lang="en-US" altLang="ja-JP" sz="2200" dirty="0"/>
              <a:t>(</a:t>
            </a:r>
            <a:r>
              <a:rPr lang="ja-JP" altLang="ja-JP" sz="2200" dirty="0"/>
              <a:t>カリスほか</a:t>
            </a:r>
            <a:r>
              <a:rPr lang="en-US" altLang="ja-JP" sz="2200" dirty="0"/>
              <a:t>2021</a:t>
            </a:r>
            <a:r>
              <a:rPr lang="ja-JP" altLang="ja-JP" sz="2200" dirty="0"/>
              <a:t>；斉藤</a:t>
            </a:r>
            <a:r>
              <a:rPr lang="en-US" altLang="ja-JP" sz="2200" dirty="0"/>
              <a:t>2020</a:t>
            </a:r>
            <a:r>
              <a:rPr lang="ja-JP" altLang="ja-JP" sz="2200" dirty="0"/>
              <a:t>；ヒッケル</a:t>
            </a:r>
            <a:r>
              <a:rPr lang="en-US" altLang="ja-JP" sz="2200" dirty="0"/>
              <a:t>2023)</a:t>
            </a:r>
            <a:r>
              <a:rPr lang="ja-JP" altLang="ja-JP" sz="2200" dirty="0" err="1"/>
              <a:t>。</a:t>
            </a:r>
            <a:endParaRPr lang="ja-JP" altLang="ja-JP" sz="2200" dirty="0"/>
          </a:p>
          <a:p>
            <a:endParaRPr kumimoji="1" lang="ja-JP" altLang="en-US" sz="2200" dirty="0"/>
          </a:p>
        </p:txBody>
      </p:sp>
    </p:spTree>
    <p:extLst>
      <p:ext uri="{BB962C8B-B14F-4D97-AF65-F5344CB8AC3E}">
        <p14:creationId xmlns:p14="http://schemas.microsoft.com/office/powerpoint/2010/main" val="134620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000"/>
              <a:t>資本主義のエンジン＝</a:t>
            </a:r>
            <a:r>
              <a:rPr lang="ja-JP" altLang="ja-JP" sz="3000"/>
              <a:t>人為的</a:t>
            </a:r>
            <a:r>
              <a:rPr lang="ja-JP" altLang="ja-JP" sz="3000" dirty="0"/>
              <a:t>希少性の創出</a:t>
            </a:r>
            <a:br>
              <a:rPr lang="ja-JP" altLang="ja-JP" sz="3000" dirty="0"/>
            </a:br>
            <a:endParaRPr kumimoji="1" lang="ja-JP" altLang="en-US" sz="3000" dirty="0"/>
          </a:p>
        </p:txBody>
      </p:sp>
      <p:sp>
        <p:nvSpPr>
          <p:cNvPr id="3" name="コンテンツ プレースホルダー 2"/>
          <p:cNvSpPr>
            <a:spLocks noGrp="1"/>
          </p:cNvSpPr>
          <p:nvPr>
            <p:ph idx="1"/>
          </p:nvPr>
        </p:nvSpPr>
        <p:spPr/>
        <p:txBody>
          <a:bodyPr>
            <a:normAutofit fontScale="92500" lnSpcReduction="20000"/>
          </a:bodyPr>
          <a:lstStyle/>
          <a:p>
            <a:pPr marL="0" indent="0">
              <a:buNone/>
            </a:pPr>
            <a:r>
              <a:rPr lang="ja-JP" altLang="en-US" dirty="0"/>
              <a:t>３）</a:t>
            </a:r>
            <a:r>
              <a:rPr lang="ja-JP" altLang="ja-JP" dirty="0"/>
              <a:t>エンクロージャーによる人為的希少性の創出</a:t>
            </a:r>
          </a:p>
          <a:p>
            <a:r>
              <a:rPr lang="en-US" altLang="ja-JP" dirty="0"/>
              <a:t>16</a:t>
            </a:r>
            <a:r>
              <a:rPr lang="ja-JP" altLang="ja-JP" dirty="0"/>
              <a:t>－</a:t>
            </a:r>
            <a:r>
              <a:rPr lang="en-US" altLang="ja-JP" dirty="0"/>
              <a:t>18</a:t>
            </a:r>
            <a:r>
              <a:rPr lang="ja-JP" altLang="ja-JP" dirty="0"/>
              <a:t>世紀のエンクロージャーによる共有地（コモンズ）の私有化と</a:t>
            </a:r>
            <a:r>
              <a:rPr lang="ja-JP" altLang="en-US" dirty="0">
                <a:solidFill>
                  <a:schemeClr val="tx1">
                    <a:lumMod val="85000"/>
                    <a:lumOff val="15000"/>
                  </a:schemeClr>
                </a:solidFill>
              </a:rPr>
              <a:t>、</a:t>
            </a:r>
            <a:r>
              <a:rPr lang="ja-JP" altLang="ja-JP" dirty="0"/>
              <a:t>商品化による人為的希少性の創出</a:t>
            </a:r>
            <a:r>
              <a:rPr lang="ja-JP" altLang="en-US" dirty="0">
                <a:solidFill>
                  <a:schemeClr val="tx1">
                    <a:lumMod val="85000"/>
                    <a:lumOff val="15000"/>
                  </a:schemeClr>
                </a:solidFill>
              </a:rPr>
              <a:t>→</a:t>
            </a:r>
            <a:r>
              <a:rPr lang="ja-JP" altLang="en-US" dirty="0">
                <a:solidFill>
                  <a:srgbClr val="FF0000"/>
                </a:solidFill>
              </a:rPr>
              <a:t> </a:t>
            </a:r>
            <a:r>
              <a:rPr lang="en-US" altLang="ja-JP" dirty="0"/>
              <a:t>19</a:t>
            </a:r>
            <a:r>
              <a:rPr lang="ja-JP" altLang="ja-JP" dirty="0"/>
              <a:t>世紀の資本主義のエンジン</a:t>
            </a:r>
          </a:p>
          <a:p>
            <a:r>
              <a:rPr lang="ja-JP" altLang="ja-JP" dirty="0"/>
              <a:t>エンクロージャー以前の土地や森林、水はコモンズ</a:t>
            </a:r>
            <a:r>
              <a:rPr lang="ja-JP" altLang="en-US" dirty="0">
                <a:solidFill>
                  <a:schemeClr val="tx1">
                    <a:lumMod val="85000"/>
                    <a:lumOff val="15000"/>
                  </a:schemeClr>
                </a:solidFill>
              </a:rPr>
              <a:t>で</a:t>
            </a:r>
            <a:r>
              <a:rPr lang="ja-JP" altLang="ja-JP" dirty="0"/>
              <a:t>、人びとは相互依存関係（互恵関係）の中で生活</a:t>
            </a:r>
            <a:r>
              <a:rPr lang="ja-JP" altLang="en-US" dirty="0">
                <a:solidFill>
                  <a:schemeClr val="tx1">
                    <a:lumMod val="85000"/>
                    <a:lumOff val="15000"/>
                  </a:schemeClr>
                </a:solidFill>
              </a:rPr>
              <a:t>し</a:t>
            </a:r>
            <a:r>
              <a:rPr lang="ja-JP" altLang="ja-JP" dirty="0"/>
              <a:t>、貧困や飢餓の恐怖は存在しなかった。土地は私有地となり、相互依存関係は解体し、地代の支払いのできない者は飢餓という極端な希少性の脅威に駆り立てられて自分の労働力を商品として販売することを余儀なくされた。このような労働市場の創出は資本主義発展の原動力になった（カール・ポランニー『大転換』（</a:t>
            </a:r>
            <a:r>
              <a:rPr lang="en-US" altLang="ja-JP" dirty="0"/>
              <a:t>1944</a:t>
            </a:r>
            <a:r>
              <a:rPr lang="ja-JP" altLang="ja-JP" dirty="0"/>
              <a:t>）、ヒッケル</a:t>
            </a:r>
            <a:r>
              <a:rPr lang="en-US" altLang="ja-JP" dirty="0"/>
              <a:t>2023</a:t>
            </a:r>
            <a:r>
              <a:rPr lang="ja-JP" altLang="ja-JP" dirty="0"/>
              <a:t>：</a:t>
            </a:r>
            <a:r>
              <a:rPr lang="en-US" altLang="ja-JP" dirty="0"/>
              <a:t>63</a:t>
            </a:r>
            <a:r>
              <a:rPr lang="ja-JP" altLang="ja-JP" dirty="0"/>
              <a:t>－</a:t>
            </a:r>
            <a:r>
              <a:rPr lang="en-US" altLang="ja-JP" dirty="0"/>
              <a:t>66</a:t>
            </a:r>
            <a:r>
              <a:rPr lang="ja-JP" altLang="ja-JP" dirty="0"/>
              <a:t>）。</a:t>
            </a:r>
            <a:endParaRPr lang="en-US" altLang="ja-JP" dirty="0"/>
          </a:p>
          <a:p>
            <a:r>
              <a:rPr lang="en-US" altLang="ja-JP" dirty="0"/>
              <a:t>21</a:t>
            </a:r>
            <a:r>
              <a:rPr lang="ja-JP" altLang="en-US" dirty="0"/>
              <a:t>世紀の人為的希少性：失業の脅威、不平等の拡大、計画的陳腐化、広告・宣伝、民営化</a:t>
            </a:r>
            <a:endParaRPr lang="en-US" altLang="ja-JP" dirty="0"/>
          </a:p>
          <a:p>
            <a:r>
              <a:rPr lang="ja-JP" altLang="en-US" dirty="0"/>
              <a:t>人為的希少性に代わるコモンズの復権＝脱成長の基盤</a:t>
            </a:r>
            <a:endParaRPr lang="en-US" altLang="ja-JP" dirty="0"/>
          </a:p>
          <a:p>
            <a:endParaRPr lang="en-US" altLang="ja-JP" dirty="0"/>
          </a:p>
          <a:p>
            <a:endParaRPr lang="ja-JP" altLang="ja-JP" dirty="0"/>
          </a:p>
          <a:p>
            <a:pPr marL="0" indent="0">
              <a:buNone/>
            </a:pPr>
            <a:endParaRPr kumimoji="1" lang="ja-JP" altLang="en-US" dirty="0"/>
          </a:p>
        </p:txBody>
      </p:sp>
    </p:spTree>
    <p:extLst>
      <p:ext uri="{BB962C8B-B14F-4D97-AF65-F5344CB8AC3E}">
        <p14:creationId xmlns:p14="http://schemas.microsoft.com/office/powerpoint/2010/main" val="2239856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200" dirty="0"/>
              <a:t>Ⅰ</a:t>
            </a:r>
            <a:r>
              <a:rPr lang="ja-JP" altLang="ja-JP" sz="3000" dirty="0"/>
              <a:t>資本主義とは何か</a:t>
            </a:r>
          </a:p>
        </p:txBody>
      </p:sp>
      <p:sp>
        <p:nvSpPr>
          <p:cNvPr id="3" name="コンテンツ プレースホルダー 2"/>
          <p:cNvSpPr>
            <a:spLocks noGrp="1"/>
          </p:cNvSpPr>
          <p:nvPr>
            <p:ph idx="1"/>
          </p:nvPr>
        </p:nvSpPr>
        <p:spPr/>
        <p:txBody>
          <a:bodyPr>
            <a:normAutofit lnSpcReduction="10000"/>
          </a:bodyPr>
          <a:lstStyle/>
          <a:p>
            <a:pPr marL="0" lvl="0" indent="0">
              <a:buNone/>
            </a:pPr>
            <a:r>
              <a:rPr lang="ja-JP" altLang="en-US" dirty="0"/>
              <a:t>１）</a:t>
            </a:r>
            <a:r>
              <a:rPr lang="ja-JP" altLang="ja-JP" dirty="0"/>
              <a:t>資本主義の定義</a:t>
            </a:r>
          </a:p>
          <a:p>
            <a:r>
              <a:rPr lang="ja-JP" altLang="ja-JP" dirty="0"/>
              <a:t>社会の経済活動を組織する特殊な様式</a:t>
            </a:r>
          </a:p>
          <a:p>
            <a:r>
              <a:rPr lang="ja-JP" altLang="ja-JP" dirty="0"/>
              <a:t>階級関係の性格と中心的な経済調整メカニズムによって特徴づけられる</a:t>
            </a:r>
          </a:p>
          <a:p>
            <a:r>
              <a:rPr lang="ja-JP" altLang="ja-JP" dirty="0"/>
              <a:t>前提条件としての共同体の破壊と生産手段の私的所有</a:t>
            </a:r>
          </a:p>
          <a:p>
            <a:r>
              <a:rPr lang="ja-JP" altLang="ja-JP" dirty="0"/>
              <a:t>基本的階級関係；資本家と労働者の社会関係</a:t>
            </a:r>
          </a:p>
          <a:p>
            <a:pPr marL="0" indent="0">
              <a:buNone/>
            </a:pPr>
            <a:r>
              <a:rPr lang="ja-JP" altLang="ja-JP" sz="2200" dirty="0"/>
              <a:t>資本家＝生産手段の私的所有、</a:t>
            </a:r>
            <a:r>
              <a:rPr lang="ja-JP" altLang="en-US" sz="2200" dirty="0">
                <a:solidFill>
                  <a:schemeClr val="tx1">
                    <a:lumMod val="85000"/>
                    <a:lumOff val="15000"/>
                  </a:schemeClr>
                </a:solidFill>
              </a:rPr>
              <a:t>そ</a:t>
            </a:r>
            <a:r>
              <a:rPr lang="ja-JP" altLang="ja-JP" sz="2200" dirty="0">
                <a:solidFill>
                  <a:schemeClr val="tx1">
                    <a:lumMod val="85000"/>
                    <a:lumOff val="15000"/>
                  </a:schemeClr>
                </a:solidFill>
              </a:rPr>
              <a:t>の</a:t>
            </a:r>
            <a:r>
              <a:rPr lang="ja-JP" altLang="ja-JP" sz="2200" dirty="0"/>
              <a:t>利用</a:t>
            </a:r>
            <a:r>
              <a:rPr lang="ja-JP" altLang="en-US" sz="2200" dirty="0">
                <a:solidFill>
                  <a:schemeClr val="tx1">
                    <a:lumMod val="85000"/>
                    <a:lumOff val="15000"/>
                  </a:schemeClr>
                </a:solidFill>
              </a:rPr>
              <a:t>の</a:t>
            </a:r>
            <a:r>
              <a:rPr lang="ja-JP" altLang="ja-JP" sz="2200" dirty="0"/>
              <a:t>管理、労働力</a:t>
            </a:r>
            <a:r>
              <a:rPr lang="ja-JP" altLang="en-US" sz="2200" dirty="0"/>
              <a:t>の</a:t>
            </a:r>
            <a:r>
              <a:rPr lang="ja-JP" altLang="ja-JP" sz="2200" dirty="0"/>
              <a:t>購買</a:t>
            </a:r>
          </a:p>
          <a:p>
            <a:pPr marL="0" indent="0">
              <a:buNone/>
            </a:pPr>
            <a:r>
              <a:rPr lang="ja-JP" altLang="ja-JP" sz="2200" dirty="0"/>
              <a:t>労働者＝生計のために雇用されて労働し、対価として賃金を得て生活</a:t>
            </a:r>
          </a:p>
          <a:p>
            <a:r>
              <a:rPr lang="ja-JP" altLang="ja-JP" dirty="0"/>
              <a:t>経済的調整メカニズム：分権的な市場交換によって組織される調整、価格調整</a:t>
            </a:r>
          </a:p>
          <a:p>
            <a:endParaRPr kumimoji="1" lang="ja-JP" altLang="en-US" dirty="0"/>
          </a:p>
        </p:txBody>
      </p:sp>
    </p:spTree>
    <p:extLst>
      <p:ext uri="{BB962C8B-B14F-4D97-AF65-F5344CB8AC3E}">
        <p14:creationId xmlns:p14="http://schemas.microsoft.com/office/powerpoint/2010/main" val="793463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lvl="0"/>
            <a:r>
              <a:rPr lang="ja-JP" altLang="ja-JP" sz="3000" dirty="0"/>
              <a:t>資本主義のダイナミズム（動態的展開）</a:t>
            </a:r>
          </a:p>
        </p:txBody>
      </p:sp>
      <p:sp>
        <p:nvSpPr>
          <p:cNvPr id="3" name="コンテンツ プレースホルダー 2"/>
          <p:cNvSpPr>
            <a:spLocks noGrp="1"/>
          </p:cNvSpPr>
          <p:nvPr>
            <p:ph idx="1"/>
          </p:nvPr>
        </p:nvSpPr>
        <p:spPr>
          <a:xfrm>
            <a:off x="755561" y="1690688"/>
            <a:ext cx="10515600" cy="4351338"/>
          </a:xfrm>
        </p:spPr>
        <p:txBody>
          <a:bodyPr>
            <a:normAutofit fontScale="92500" lnSpcReduction="10000"/>
          </a:bodyPr>
          <a:lstStyle/>
          <a:p>
            <a:pPr marL="0" lvl="0" indent="0">
              <a:buNone/>
            </a:pPr>
            <a:r>
              <a:rPr lang="ja-JP" altLang="en-US" dirty="0"/>
              <a:t>２）</a:t>
            </a:r>
            <a:r>
              <a:rPr lang="ja-JP" altLang="ja-JP" dirty="0"/>
              <a:t>資本主義のダイナミズム（動態的展開）</a:t>
            </a:r>
          </a:p>
          <a:p>
            <a:r>
              <a:rPr lang="ja-JP" altLang="ja-JP" dirty="0"/>
              <a:t>市場調整メカニズム＋資本家と労働者の階級関係</a:t>
            </a:r>
            <a:r>
              <a:rPr lang="ja-JP" altLang="en-US" dirty="0">
                <a:solidFill>
                  <a:schemeClr val="tx1">
                    <a:lumMod val="85000"/>
                    <a:lumOff val="15000"/>
                  </a:schemeClr>
                </a:solidFill>
              </a:rPr>
              <a:t>→</a:t>
            </a:r>
            <a:endParaRPr lang="ja-JP" altLang="ja-JP" dirty="0">
              <a:solidFill>
                <a:schemeClr val="tx1">
                  <a:lumMod val="85000"/>
                  <a:lumOff val="15000"/>
                </a:schemeClr>
              </a:solidFill>
            </a:endParaRPr>
          </a:p>
          <a:p>
            <a:r>
              <a:rPr lang="ja-JP" altLang="ja-JP" dirty="0"/>
              <a:t>資本主義企業の利潤獲得競争と無制限の資本蓄積</a:t>
            </a:r>
          </a:p>
          <a:p>
            <a:r>
              <a:rPr lang="ja-JP" altLang="ja-JP" dirty="0"/>
              <a:t>競争の圧力</a:t>
            </a:r>
            <a:r>
              <a:rPr lang="ja-JP" altLang="en-US" dirty="0">
                <a:solidFill>
                  <a:schemeClr val="tx1">
                    <a:lumMod val="85000"/>
                    <a:lumOff val="15000"/>
                  </a:schemeClr>
                </a:solidFill>
              </a:rPr>
              <a:t>下</a:t>
            </a:r>
            <a:r>
              <a:rPr lang="ja-JP" altLang="ja-JP" dirty="0"/>
              <a:t>、企業は生き残るために技術革新、生産性上昇、生産コスト</a:t>
            </a:r>
            <a:r>
              <a:rPr lang="ja-JP" altLang="en-US" dirty="0"/>
              <a:t>の</a:t>
            </a:r>
            <a:r>
              <a:rPr lang="ja-JP" altLang="ja-JP" dirty="0"/>
              <a:t>削減</a:t>
            </a:r>
          </a:p>
          <a:p>
            <a:r>
              <a:rPr lang="ja-JP" altLang="ja-JP" dirty="0"/>
              <a:t>資本主義の成果</a:t>
            </a:r>
            <a:r>
              <a:rPr lang="ja-JP" altLang="en-US" dirty="0">
                <a:solidFill>
                  <a:schemeClr val="tx1">
                    <a:lumMod val="85000"/>
                    <a:lumOff val="15000"/>
                  </a:schemeClr>
                </a:solidFill>
              </a:rPr>
              <a:t>→</a:t>
            </a:r>
            <a:r>
              <a:rPr lang="ja-JP" altLang="ja-JP" dirty="0"/>
              <a:t>技術革新、労働生産性の上昇、生活水準の向上、平均寿命の延び</a:t>
            </a:r>
          </a:p>
          <a:p>
            <a:r>
              <a:rPr lang="ja-JP" altLang="ja-JP" dirty="0"/>
              <a:t>資本主義の欠陥：豊かさの中の貧困、不平等の拡大、ほとんどの人にとって疎外的で退屈な仕事、環境破壊と地球温暖化問題</a:t>
            </a:r>
          </a:p>
          <a:p>
            <a:pPr marL="0" indent="0">
              <a:buNone/>
            </a:pPr>
            <a:r>
              <a:rPr lang="ja-JP" altLang="ja-JP" dirty="0"/>
              <a:t>＊資本主義は経済成長、革新性のマシンであると同時に、不平等拡大と環境破壊のマシン</a:t>
            </a:r>
          </a:p>
          <a:p>
            <a:endParaRPr kumimoji="1" lang="ja-JP" altLang="en-US" dirty="0"/>
          </a:p>
        </p:txBody>
      </p:sp>
    </p:spTree>
    <p:extLst>
      <p:ext uri="{BB962C8B-B14F-4D97-AF65-F5344CB8AC3E}">
        <p14:creationId xmlns:p14="http://schemas.microsoft.com/office/powerpoint/2010/main" val="17592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3000" dirty="0"/>
              <a:t>資本主義の</a:t>
            </a:r>
            <a:r>
              <a:rPr lang="en-US" altLang="ja-JP" sz="3000" dirty="0"/>
              <a:t>10</a:t>
            </a:r>
            <a:r>
              <a:rPr lang="ja-JP" altLang="ja-JP" sz="3000" dirty="0"/>
              <a:t>の欠陥</a:t>
            </a:r>
            <a:br>
              <a:rPr lang="ja-JP" altLang="ja-JP" sz="3000" dirty="0"/>
            </a:br>
            <a:endParaRPr kumimoji="1" lang="ja-JP" altLang="en-US" sz="3000" dirty="0"/>
          </a:p>
        </p:txBody>
      </p:sp>
      <p:sp>
        <p:nvSpPr>
          <p:cNvPr id="3" name="コンテンツ プレースホルダー 2"/>
          <p:cNvSpPr>
            <a:spLocks noGrp="1"/>
          </p:cNvSpPr>
          <p:nvPr>
            <p:ph idx="1"/>
          </p:nvPr>
        </p:nvSpPr>
        <p:spPr/>
        <p:txBody>
          <a:bodyPr>
            <a:normAutofit fontScale="77500" lnSpcReduction="20000"/>
          </a:bodyPr>
          <a:lstStyle/>
          <a:p>
            <a:pPr marL="0" indent="0">
              <a:buNone/>
            </a:pPr>
            <a:r>
              <a:rPr lang="ja-JP" altLang="en-US" dirty="0"/>
              <a:t>３）</a:t>
            </a:r>
            <a:r>
              <a:rPr lang="ja-JP" altLang="ja-JP" dirty="0"/>
              <a:t>資本主義の</a:t>
            </a:r>
            <a:r>
              <a:rPr lang="en-US" altLang="ja-JP" dirty="0"/>
              <a:t>10</a:t>
            </a:r>
            <a:r>
              <a:rPr lang="ja-JP" altLang="ja-JP" dirty="0"/>
              <a:t>の欠陥</a:t>
            </a:r>
          </a:p>
          <a:p>
            <a:r>
              <a:rPr lang="ja-JP" altLang="ja-JP" dirty="0"/>
              <a:t>資本主義的階級関係</a:t>
            </a:r>
            <a:r>
              <a:rPr lang="ja-JP" altLang="en-US" dirty="0">
                <a:solidFill>
                  <a:schemeClr val="tx1">
                    <a:lumMod val="85000"/>
                    <a:lumOff val="15000"/>
                  </a:schemeClr>
                </a:solidFill>
              </a:rPr>
              <a:t>→</a:t>
            </a:r>
            <a:r>
              <a:rPr lang="ja-JP" altLang="ja-JP" dirty="0"/>
              <a:t>除去可能な人間の苦痛を永遠化：豊かさの中の貧困、技術革新の負の側面</a:t>
            </a:r>
          </a:p>
          <a:p>
            <a:r>
              <a:rPr lang="ja-JP" altLang="ja-JP" dirty="0"/>
              <a:t>貧困、物質的不平等、教育格差</a:t>
            </a:r>
            <a:r>
              <a:rPr lang="ja-JP" altLang="en-US" dirty="0">
                <a:solidFill>
                  <a:schemeClr val="tx1">
                    <a:lumMod val="85000"/>
                    <a:lumOff val="15000"/>
                  </a:schemeClr>
                </a:solidFill>
              </a:rPr>
              <a:t>→</a:t>
            </a:r>
            <a:r>
              <a:rPr lang="ja-JP" altLang="ja-JP" dirty="0"/>
              <a:t>人間の発達の条件の普遍化を妨げる</a:t>
            </a:r>
          </a:p>
          <a:p>
            <a:r>
              <a:rPr lang="ja-JP" altLang="ja-JP" dirty="0"/>
              <a:t>個人の自由と自律をいくつかの点で妨げる</a:t>
            </a:r>
          </a:p>
          <a:p>
            <a:r>
              <a:rPr lang="ja-JP" altLang="ja-JP" dirty="0"/>
              <a:t>いくつかの重要な分野で</a:t>
            </a:r>
            <a:r>
              <a:rPr lang="ja-JP" altLang="en-US" dirty="0">
                <a:solidFill>
                  <a:schemeClr val="tx1">
                    <a:lumMod val="85000"/>
                    <a:lumOff val="15000"/>
                  </a:schemeClr>
                </a:solidFill>
              </a:rPr>
              <a:t>の非効率</a:t>
            </a:r>
            <a:r>
              <a:rPr lang="ja-JP" altLang="ja-JP" dirty="0"/>
              <a:t>：公共財の不足、自然資源の過小評価</a:t>
            </a:r>
          </a:p>
          <a:p>
            <a:r>
              <a:rPr lang="ja-JP" altLang="ja-JP" dirty="0"/>
              <a:t>消費主義（消費を通じて自己実現を使用とする考え方）を助長する</a:t>
            </a:r>
          </a:p>
          <a:p>
            <a:r>
              <a:rPr lang="ja-JP" altLang="ja-JP" dirty="0"/>
              <a:t>環境を破壊する</a:t>
            </a:r>
          </a:p>
          <a:p>
            <a:r>
              <a:rPr lang="ja-JP" altLang="ja-JP" dirty="0"/>
              <a:t>資本主義的商品化</a:t>
            </a:r>
            <a:r>
              <a:rPr lang="ja-JP" altLang="en-US" dirty="0">
                <a:solidFill>
                  <a:schemeClr val="tx1">
                    <a:lumMod val="85000"/>
                    <a:lumOff val="15000"/>
                  </a:schemeClr>
                </a:solidFill>
              </a:rPr>
              <a:t>→</a:t>
            </a:r>
            <a:r>
              <a:rPr lang="ja-JP" altLang="ja-JP" dirty="0"/>
              <a:t>人間にとって大切な価値を脅かす：児童の売買、臓器売買</a:t>
            </a:r>
          </a:p>
          <a:p>
            <a:r>
              <a:rPr lang="ja-JP" altLang="ja-JP" dirty="0"/>
              <a:t>共同体を浸食する</a:t>
            </a:r>
          </a:p>
          <a:p>
            <a:r>
              <a:rPr lang="ja-JP" altLang="ja-JP" dirty="0"/>
              <a:t>民主主義を制限する</a:t>
            </a:r>
          </a:p>
          <a:p>
            <a:r>
              <a:rPr lang="ja-JP" altLang="ja-JP" dirty="0"/>
              <a:t>国民国家の対外的な力を拡大</a:t>
            </a:r>
            <a:r>
              <a:rPr lang="ja-JP" altLang="en-US" dirty="0">
                <a:solidFill>
                  <a:schemeClr val="tx1">
                    <a:lumMod val="85000"/>
                    <a:lumOff val="15000"/>
                  </a:schemeClr>
                </a:solidFill>
              </a:rPr>
              <a:t>→</a:t>
            </a:r>
            <a:r>
              <a:rPr lang="ja-JP" altLang="ja-JP" dirty="0">
                <a:solidFill>
                  <a:schemeClr val="tx1">
                    <a:lumMod val="85000"/>
                    <a:lumOff val="15000"/>
                  </a:schemeClr>
                </a:solidFill>
              </a:rPr>
              <a:t>植</a:t>
            </a:r>
            <a:r>
              <a:rPr lang="ja-JP" altLang="ja-JP" dirty="0"/>
              <a:t>民地主義、帝国主義</a:t>
            </a:r>
          </a:p>
          <a:p>
            <a:endParaRPr kumimoji="1" lang="ja-JP" altLang="en-US" dirty="0"/>
          </a:p>
        </p:txBody>
      </p:sp>
    </p:spTree>
    <p:extLst>
      <p:ext uri="{BB962C8B-B14F-4D97-AF65-F5344CB8AC3E}">
        <p14:creationId xmlns:p14="http://schemas.microsoft.com/office/powerpoint/2010/main" val="196737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sz="3000" dirty="0"/>
              <a:t>持続可能な</a:t>
            </a:r>
            <a:r>
              <a:rPr lang="en-US" altLang="ja-JP" sz="3000" dirty="0"/>
              <a:t>17</a:t>
            </a:r>
            <a:r>
              <a:rPr lang="ja-JP" altLang="ja-JP" sz="3000" dirty="0"/>
              <a:t>の開発目標</a:t>
            </a:r>
          </a:p>
        </p:txBody>
      </p:sp>
      <p:sp>
        <p:nvSpPr>
          <p:cNvPr id="3" name="コンテンツ プレースホルダー 2"/>
          <p:cNvSpPr>
            <a:spLocks noGrp="1"/>
          </p:cNvSpPr>
          <p:nvPr>
            <p:ph idx="1"/>
          </p:nvPr>
        </p:nvSpPr>
        <p:spPr/>
        <p:txBody>
          <a:bodyPr>
            <a:normAutofit fontScale="85000" lnSpcReduction="20000"/>
          </a:bodyPr>
          <a:lstStyle/>
          <a:p>
            <a:pPr marL="0" indent="0">
              <a:buNone/>
            </a:pPr>
            <a:r>
              <a:rPr lang="ja-JP" altLang="en-US" dirty="0"/>
              <a:t>３）</a:t>
            </a:r>
            <a:r>
              <a:rPr lang="en-US" altLang="ja-JP" dirty="0"/>
              <a:t>SDGs</a:t>
            </a:r>
            <a:r>
              <a:rPr lang="ja-JP" altLang="ja-JP" dirty="0" err="1"/>
              <a:t>、</a:t>
            </a:r>
            <a:r>
              <a:rPr lang="en-US" altLang="ja-JP" dirty="0"/>
              <a:t>2015</a:t>
            </a:r>
            <a:r>
              <a:rPr lang="ja-JP" altLang="ja-JP" dirty="0"/>
              <a:t>年の「国連持続可能な開発サミット」で採択</a:t>
            </a:r>
          </a:p>
          <a:p>
            <a:r>
              <a:rPr lang="en-US" altLang="ja-JP" dirty="0"/>
              <a:t>1</a:t>
            </a:r>
            <a:r>
              <a:rPr lang="ja-JP" altLang="ja-JP" dirty="0"/>
              <a:t>貧困、</a:t>
            </a:r>
            <a:r>
              <a:rPr lang="en-US" altLang="ja-JP" dirty="0"/>
              <a:t>2</a:t>
            </a:r>
            <a:r>
              <a:rPr lang="ja-JP" altLang="ja-JP" dirty="0"/>
              <a:t>飢餓、</a:t>
            </a:r>
            <a:endParaRPr lang="en-US" altLang="ja-JP" dirty="0"/>
          </a:p>
          <a:p>
            <a:r>
              <a:rPr lang="ja-JP" altLang="ja-JP" dirty="0"/>
              <a:t>３すべての人に健康と福祉を、</a:t>
            </a:r>
          </a:p>
          <a:p>
            <a:r>
              <a:rPr lang="en-US" altLang="ja-JP" dirty="0"/>
              <a:t>4</a:t>
            </a:r>
            <a:r>
              <a:rPr lang="ja-JP" altLang="ja-JP" dirty="0"/>
              <a:t>質の高い教育、</a:t>
            </a:r>
            <a:r>
              <a:rPr lang="en-US" altLang="ja-JP" dirty="0"/>
              <a:t>5</a:t>
            </a:r>
            <a:r>
              <a:rPr lang="ja-JP" altLang="ja-JP" dirty="0"/>
              <a:t>ジェンダー平等、</a:t>
            </a:r>
          </a:p>
          <a:p>
            <a:r>
              <a:rPr lang="en-US" altLang="ja-JP" dirty="0"/>
              <a:t>6</a:t>
            </a:r>
            <a:r>
              <a:rPr lang="ja-JP" altLang="ja-JP" dirty="0"/>
              <a:t>安全な水とトイレ、</a:t>
            </a:r>
            <a:r>
              <a:rPr lang="en-US" altLang="ja-JP" dirty="0"/>
              <a:t>7</a:t>
            </a:r>
            <a:r>
              <a:rPr lang="ja-JP" altLang="ja-JP" dirty="0"/>
              <a:t>エネルギーをみんなに、そしてクリーンに、</a:t>
            </a:r>
          </a:p>
          <a:p>
            <a:r>
              <a:rPr lang="en-US" altLang="ja-JP" dirty="0"/>
              <a:t>8</a:t>
            </a:r>
            <a:r>
              <a:rPr lang="ja-JP" altLang="ja-JP" dirty="0"/>
              <a:t>働きがいも経済成長も、</a:t>
            </a:r>
            <a:r>
              <a:rPr lang="en-US" altLang="ja-JP" dirty="0"/>
              <a:t>9</a:t>
            </a:r>
            <a:r>
              <a:rPr lang="ja-JP" altLang="ja-JP" dirty="0"/>
              <a:t>持続可能な産業と技術革新の基盤、</a:t>
            </a:r>
            <a:r>
              <a:rPr lang="en-US" altLang="ja-JP" dirty="0"/>
              <a:t>10</a:t>
            </a:r>
            <a:r>
              <a:rPr lang="ja-JP" altLang="ja-JP" dirty="0"/>
              <a:t>不平等、</a:t>
            </a:r>
          </a:p>
          <a:p>
            <a:r>
              <a:rPr lang="en-US" altLang="ja-JP" dirty="0"/>
              <a:t>11</a:t>
            </a:r>
            <a:r>
              <a:rPr lang="ja-JP" altLang="ja-JP" dirty="0"/>
              <a:t>住み続けられる街作り、</a:t>
            </a:r>
            <a:r>
              <a:rPr lang="en-US" altLang="ja-JP" dirty="0"/>
              <a:t>12</a:t>
            </a:r>
            <a:r>
              <a:rPr lang="ja-JP" altLang="ja-JP" dirty="0"/>
              <a:t>作る責任、使う責任、</a:t>
            </a:r>
          </a:p>
          <a:p>
            <a:r>
              <a:rPr lang="en-US" altLang="ja-JP" dirty="0"/>
              <a:t>13</a:t>
            </a:r>
            <a:r>
              <a:rPr lang="ja-JP" altLang="ja-JP" dirty="0"/>
              <a:t>気候変動の具体的対策、</a:t>
            </a:r>
          </a:p>
          <a:p>
            <a:r>
              <a:rPr lang="en-US" altLang="ja-JP" dirty="0"/>
              <a:t>14</a:t>
            </a:r>
            <a:r>
              <a:rPr lang="ja-JP" altLang="ja-JP" dirty="0"/>
              <a:t>海の豊かさを守ろう、</a:t>
            </a:r>
            <a:r>
              <a:rPr lang="en-US" altLang="ja-JP" dirty="0"/>
              <a:t>15</a:t>
            </a:r>
            <a:r>
              <a:rPr lang="ja-JP" altLang="ja-JP" dirty="0"/>
              <a:t>陸の豊かさを守ろう、</a:t>
            </a:r>
          </a:p>
          <a:p>
            <a:r>
              <a:rPr lang="en-US" altLang="ja-JP" dirty="0"/>
              <a:t>16</a:t>
            </a:r>
            <a:r>
              <a:rPr lang="ja-JP" altLang="ja-JP" dirty="0"/>
              <a:t>平和と公正をすべての人に、</a:t>
            </a:r>
          </a:p>
          <a:p>
            <a:r>
              <a:rPr lang="en-US" altLang="ja-JP" dirty="0"/>
              <a:t>17</a:t>
            </a:r>
            <a:r>
              <a:rPr lang="ja-JP" altLang="ja-JP" dirty="0"/>
              <a:t>グローバルなパートナーシップで目標を達成しよう</a:t>
            </a:r>
          </a:p>
          <a:p>
            <a:endParaRPr kumimoji="1" lang="ja-JP" altLang="en-US" dirty="0"/>
          </a:p>
        </p:txBody>
      </p:sp>
    </p:spTree>
    <p:extLst>
      <p:ext uri="{BB962C8B-B14F-4D97-AF65-F5344CB8AC3E}">
        <p14:creationId xmlns:p14="http://schemas.microsoft.com/office/powerpoint/2010/main" val="3960285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3806" y="365125"/>
            <a:ext cx="10515600" cy="1325563"/>
          </a:xfrm>
        </p:spPr>
        <p:txBody>
          <a:bodyPr>
            <a:normAutofit/>
          </a:bodyPr>
          <a:lstStyle/>
          <a:p>
            <a:r>
              <a:rPr lang="en-US" altLang="ja-JP" sz="3000" dirty="0"/>
              <a:t>Ⅱ</a:t>
            </a:r>
            <a:r>
              <a:rPr lang="ja-JP" altLang="ja-JP" sz="3000" dirty="0"/>
              <a:t>ポスト資本主義への</a:t>
            </a:r>
            <a:r>
              <a:rPr lang="en-US" altLang="ja-JP" sz="3000" dirty="0"/>
              <a:t>4</a:t>
            </a:r>
            <a:r>
              <a:rPr lang="ja-JP" altLang="ja-JP" sz="3000" dirty="0" err="1"/>
              <a:t>つの</a:t>
            </a:r>
            <a:r>
              <a:rPr lang="ja-JP" altLang="ja-JP" sz="3000" dirty="0"/>
              <a:t>タイプの戦略：資本主義の害悪に</a:t>
            </a:r>
            <a:br>
              <a:rPr lang="en-US" altLang="ja-JP" sz="3000" dirty="0"/>
            </a:br>
            <a:r>
              <a:rPr lang="ja-JP" altLang="en-US" sz="3000" dirty="0"/>
              <a:t>　</a:t>
            </a:r>
            <a:r>
              <a:rPr lang="ja-JP" altLang="ja-JP" sz="3000" dirty="0"/>
              <a:t>対処するための異なる方法</a:t>
            </a:r>
            <a:endParaRPr kumimoji="1" lang="ja-JP" altLang="en-US" sz="30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114790135"/>
              </p:ext>
            </p:extLst>
          </p:nvPr>
        </p:nvGraphicFramePr>
        <p:xfrm>
          <a:off x="3038567" y="4475518"/>
          <a:ext cx="5705340" cy="1828800"/>
        </p:xfrm>
        <a:graphic>
          <a:graphicData uri="http://schemas.openxmlformats.org/drawingml/2006/table">
            <a:tbl>
              <a:tblPr firstRow="1" firstCol="1" bandRow="1"/>
              <a:tblGrid>
                <a:gridCol w="2985066">
                  <a:extLst>
                    <a:ext uri="{9D8B030D-6E8A-4147-A177-3AD203B41FA5}">
                      <a16:colId xmlns:a16="http://schemas.microsoft.com/office/drawing/2014/main" val="20000"/>
                    </a:ext>
                  </a:extLst>
                </a:gridCol>
                <a:gridCol w="2720274">
                  <a:extLst>
                    <a:ext uri="{9D8B030D-6E8A-4147-A177-3AD203B41FA5}">
                      <a16:colId xmlns:a16="http://schemas.microsoft.com/office/drawing/2014/main" val="20001"/>
                    </a:ext>
                  </a:extLst>
                </a:gridCol>
              </a:tblGrid>
              <a:tr h="0">
                <a:tc>
                  <a:txBody>
                    <a:bodyPr/>
                    <a:lstStyle/>
                    <a:p>
                      <a:pPr algn="just">
                        <a:spcAft>
                          <a:spcPts val="0"/>
                        </a:spcAft>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マクロ政治的</a:t>
                      </a:r>
                      <a:r>
                        <a:rPr lang="ja-JP" altLang="en-US"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rPr>
                        <a:t>な次元</a:t>
                      </a:r>
                      <a:endParaRPr lang="en-US" altLang="ja-JP"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endPar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資本主義を飼いならす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マクロ政治的</a:t>
                      </a:r>
                      <a:r>
                        <a:rPr lang="ja-JP" altLang="en-US"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rPr>
                        <a:t>な次元</a:t>
                      </a:r>
                      <a:endParaRPr lang="en-US" altLang="ja-JP"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endPar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資本主義を破壊する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0789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ミクロ社会的</a:t>
                      </a:r>
                      <a:r>
                        <a:rPr lang="ja-JP" altLang="en-US"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rPr>
                        <a:t>な次元</a:t>
                      </a:r>
                      <a:endParaRPr lang="en-US" altLang="ja-JP"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endPar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資本主義から脱出する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ミクロ社会的</a:t>
                      </a:r>
                      <a:r>
                        <a:rPr lang="ja-JP" altLang="en-US" sz="2000" b="1" i="0" kern="100" baseline="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rPr>
                        <a:t>な次元</a:t>
                      </a:r>
                      <a:endParaRPr lang="en-US" altLang="ja-JP" sz="2000" b="1" i="0" kern="100" baseline="0" dirty="0">
                        <a:solidFill>
                          <a:schemeClr val="tx1">
                            <a:lumMod val="85000"/>
                            <a:lumOff val="15000"/>
                          </a:schemeClr>
                        </a:solidFill>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endPar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2000" b="1" i="0" kern="100" baseline="0" dirty="0">
                          <a:effectLst/>
                          <a:latin typeface="Century" panose="02040604050505020304" pitchFamily="18" charset="0"/>
                          <a:ea typeface="ＭＳ 明朝" panose="02020609040205080304" pitchFamily="17" charset="-128"/>
                          <a:cs typeface="Times New Roman" panose="02020603050405020304" pitchFamily="18" charset="0"/>
                        </a:rPr>
                        <a:t>資本主義を浸食する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7" name="Rectangle 2"/>
          <p:cNvSpPr>
            <a:spLocks noChangeArrowheads="1"/>
          </p:cNvSpPr>
          <p:nvPr/>
        </p:nvSpPr>
        <p:spPr bwMode="auto">
          <a:xfrm>
            <a:off x="1397359" y="2652216"/>
            <a:ext cx="5662127"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500" b="1" u="none" strike="noStrike" cap="none" normalizeH="0" dirty="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表１　反資本主義の４つの戦略的論理</a:t>
            </a:r>
            <a:endParaRPr kumimoji="0" lang="ja-JP" altLang="ja-JP" sz="2500" b="1" u="none" strike="noStrike" cap="none" normalizeH="0" dirty="0">
              <a:ln>
                <a:noFill/>
              </a:ln>
              <a:solidFill>
                <a:schemeClr val="tx1"/>
              </a:solidFill>
              <a:effectLst/>
            </a:endParaRPr>
          </a:p>
          <a:p>
            <a:pPr lvl="0" eaLnBrk="0" fontAlgn="base" hangingPunct="0">
              <a:spcBef>
                <a:spcPct val="0"/>
              </a:spcBef>
              <a:spcAft>
                <a:spcPct val="0"/>
              </a:spcAft>
            </a:pPr>
            <a:r>
              <a:rPr kumimoji="0" lang="ja-JP" altLang="ja-JP" sz="2500" b="1" u="none" strike="noStrike" cap="none" normalizeH="0" dirty="0">
                <a:ln>
                  <a:noFill/>
                </a:ln>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rPr>
              <a:t>　　　　　</a:t>
            </a:r>
            <a:endParaRPr kumimoji="0" lang="en-US" altLang="ja-JP" sz="2000" b="1" u="none" strike="noStrike" cap="none" normalizeH="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59569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000" dirty="0"/>
              <a:t>資本主義</a:t>
            </a:r>
            <a:r>
              <a:rPr lang="ja-JP" altLang="en-US" sz="3000" dirty="0">
                <a:solidFill>
                  <a:schemeClr val="tx1">
                    <a:lumMod val="85000"/>
                    <a:lumOff val="15000"/>
                  </a:schemeClr>
                </a:solidFill>
              </a:rPr>
              <a:t>を</a:t>
            </a:r>
            <a:r>
              <a:rPr lang="ja-JP" altLang="en-US" sz="3000" dirty="0"/>
              <a:t>破壊</a:t>
            </a:r>
            <a:r>
              <a:rPr lang="ja-JP" altLang="en-US" sz="3000" dirty="0">
                <a:solidFill>
                  <a:schemeClr val="tx1">
                    <a:lumMod val="85000"/>
                    <a:lumOff val="15000"/>
                  </a:schemeClr>
                </a:solidFill>
              </a:rPr>
              <a:t>する</a:t>
            </a:r>
            <a:endParaRPr kumimoji="1" lang="ja-JP" altLang="en-US" sz="3000" dirty="0">
              <a:solidFill>
                <a:schemeClr val="tx1">
                  <a:lumMod val="85000"/>
                  <a:lumOff val="15000"/>
                </a:schemeClr>
              </a:solidFill>
            </a:endParaRPr>
          </a:p>
        </p:txBody>
      </p:sp>
      <p:sp>
        <p:nvSpPr>
          <p:cNvPr id="3" name="コンテンツ プレースホルダー 2"/>
          <p:cNvSpPr>
            <a:spLocks noGrp="1"/>
          </p:cNvSpPr>
          <p:nvPr>
            <p:ph idx="1"/>
          </p:nvPr>
        </p:nvSpPr>
        <p:spPr/>
        <p:txBody>
          <a:bodyPr/>
          <a:lstStyle/>
          <a:p>
            <a:pPr marL="0" lvl="0" indent="0">
              <a:buNone/>
            </a:pPr>
            <a:r>
              <a:rPr lang="ja-JP" altLang="en-US" dirty="0"/>
              <a:t>１）</a:t>
            </a:r>
            <a:r>
              <a:rPr lang="ja-JP" altLang="ja-JP" dirty="0"/>
              <a:t>資本主義の破壊</a:t>
            </a:r>
          </a:p>
          <a:p>
            <a:r>
              <a:rPr lang="ja-JP" altLang="ja-JP" dirty="0"/>
              <a:t>資本主義を普通の人びとにとって有意義な社会秩序に</a:t>
            </a:r>
            <a:r>
              <a:rPr lang="ja-JP" altLang="ja-JP" dirty="0">
                <a:solidFill>
                  <a:schemeClr val="tx1">
                    <a:lumMod val="85000"/>
                    <a:lumOff val="15000"/>
                  </a:schemeClr>
                </a:solidFill>
              </a:rPr>
              <a:t>変え</a:t>
            </a:r>
            <a:r>
              <a:rPr lang="ja-JP" altLang="en-US" dirty="0">
                <a:solidFill>
                  <a:schemeClr val="tx1">
                    <a:lumMod val="85000"/>
                    <a:lumOff val="15000"/>
                  </a:schemeClr>
                </a:solidFill>
              </a:rPr>
              <a:t>う</a:t>
            </a:r>
            <a:r>
              <a:rPr lang="ja-JP" altLang="ja-JP" dirty="0">
                <a:solidFill>
                  <a:schemeClr val="tx1">
                    <a:lumMod val="85000"/>
                    <a:lumOff val="15000"/>
                  </a:schemeClr>
                </a:solidFill>
              </a:rPr>
              <a:t>るという考えは幻想で</a:t>
            </a:r>
            <a:r>
              <a:rPr lang="ja-JP" altLang="en-US" dirty="0">
                <a:solidFill>
                  <a:schemeClr val="tx1">
                    <a:lumMod val="85000"/>
                    <a:lumOff val="15000"/>
                  </a:schemeClr>
                </a:solidFill>
              </a:rPr>
              <a:t>、</a:t>
            </a:r>
            <a:r>
              <a:rPr lang="ja-JP" altLang="ja-JP" dirty="0">
                <a:solidFill>
                  <a:schemeClr val="tx1">
                    <a:lumMod val="85000"/>
                    <a:lumOff val="15000"/>
                  </a:schemeClr>
                </a:solidFill>
              </a:rPr>
              <a:t>資本主義は本質的</a:t>
            </a:r>
            <a:r>
              <a:rPr lang="ja-JP" altLang="en-US" dirty="0">
                <a:solidFill>
                  <a:schemeClr val="tx1">
                    <a:lumMod val="85000"/>
                    <a:lumOff val="15000"/>
                  </a:schemeClr>
                </a:solidFill>
              </a:rPr>
              <a:t>に</a:t>
            </a:r>
            <a:r>
              <a:rPr lang="ja-JP" altLang="ja-JP" dirty="0">
                <a:solidFill>
                  <a:schemeClr val="tx1">
                    <a:lumMod val="85000"/>
                    <a:lumOff val="15000"/>
                  </a:schemeClr>
                </a:solidFill>
              </a:rPr>
              <a:t>改革不可能</a:t>
            </a:r>
            <a:r>
              <a:rPr lang="ja-JP" altLang="en-US" dirty="0">
                <a:solidFill>
                  <a:schemeClr val="tx1">
                    <a:lumMod val="85000"/>
                    <a:lumOff val="15000"/>
                  </a:schemeClr>
                </a:solidFill>
              </a:rPr>
              <a:t>である→</a:t>
            </a:r>
            <a:r>
              <a:rPr lang="ja-JP" altLang="ja-JP" dirty="0"/>
              <a:t>資本主義</a:t>
            </a:r>
            <a:r>
              <a:rPr lang="ja-JP" altLang="en-US" dirty="0">
                <a:solidFill>
                  <a:schemeClr val="tx1">
                    <a:lumMod val="85000"/>
                    <a:lumOff val="15000"/>
                  </a:schemeClr>
                </a:solidFill>
              </a:rPr>
              <a:t>を</a:t>
            </a:r>
            <a:r>
              <a:rPr lang="ja-JP" altLang="ja-JP" dirty="0"/>
              <a:t>破壊</a:t>
            </a:r>
            <a:r>
              <a:rPr lang="ja-JP" altLang="en-US" dirty="0">
                <a:solidFill>
                  <a:schemeClr val="tx1">
                    <a:lumMod val="85000"/>
                    <a:lumOff val="15000"/>
                  </a:schemeClr>
                </a:solidFill>
              </a:rPr>
              <a:t>し</a:t>
            </a:r>
            <a:r>
              <a:rPr lang="ja-JP" altLang="ja-JP" dirty="0"/>
              <a:t>、よりよい代替物に置き換える。体制崩壊という革命的な目標＝革命政党による国家権力の掌握、資本主義の構造の破壊と社会主義の建設</a:t>
            </a:r>
            <a:r>
              <a:rPr lang="ja-JP" altLang="en-US" dirty="0">
                <a:solidFill>
                  <a:schemeClr val="tx1">
                    <a:lumMod val="85000"/>
                    <a:lumOff val="15000"/>
                  </a:schemeClr>
                </a:solidFill>
              </a:rPr>
              <a:t>→</a:t>
            </a:r>
            <a:r>
              <a:rPr lang="ja-JP" altLang="en-US" dirty="0">
                <a:solidFill>
                  <a:srgbClr val="FF0000"/>
                </a:solidFill>
              </a:rPr>
              <a:t> </a:t>
            </a:r>
            <a:r>
              <a:rPr lang="en-US" altLang="ja-JP" dirty="0"/>
              <a:t>20</a:t>
            </a:r>
            <a:r>
              <a:rPr lang="ja-JP" altLang="ja-JP" dirty="0"/>
              <a:t>世紀革命の失敗、資本主義に代わる民主的で平等主義的で解放的な社会を生みだすことはできなかった</a:t>
            </a:r>
          </a:p>
          <a:p>
            <a:r>
              <a:rPr lang="ja-JP" altLang="ja-JP" dirty="0"/>
              <a:t>古い不平等な秩序・制度を破壊することと新しい解放的な制度を構築すること</a:t>
            </a:r>
            <a:r>
              <a:rPr lang="ja-JP" altLang="en-US" dirty="0">
                <a:solidFill>
                  <a:schemeClr val="tx1">
                    <a:lumMod val="85000"/>
                    <a:lumOff val="15000"/>
                  </a:schemeClr>
                </a:solidFill>
              </a:rPr>
              <a:t>と</a:t>
            </a:r>
            <a:r>
              <a:rPr lang="ja-JP" altLang="ja-JP" dirty="0"/>
              <a:t>はまったく別のことである</a:t>
            </a:r>
          </a:p>
          <a:p>
            <a:endParaRPr kumimoji="1" lang="ja-JP" altLang="en-US" dirty="0"/>
          </a:p>
        </p:txBody>
      </p:sp>
    </p:spTree>
    <p:extLst>
      <p:ext uri="{BB962C8B-B14F-4D97-AF65-F5344CB8AC3E}">
        <p14:creationId xmlns:p14="http://schemas.microsoft.com/office/powerpoint/2010/main" val="231901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sz="3000" dirty="0"/>
              <a:t>資本主義</a:t>
            </a:r>
            <a:r>
              <a:rPr lang="ja-JP" altLang="en-US" sz="3000" dirty="0">
                <a:solidFill>
                  <a:schemeClr val="tx1">
                    <a:lumMod val="85000"/>
                    <a:lumOff val="15000"/>
                  </a:schemeClr>
                </a:solidFill>
              </a:rPr>
              <a:t>を</a:t>
            </a:r>
            <a:r>
              <a:rPr lang="ja-JP" altLang="ja-JP" sz="3000" dirty="0"/>
              <a:t>飼いなら</a:t>
            </a:r>
            <a:r>
              <a:rPr lang="ja-JP" altLang="en-US" sz="3000" dirty="0">
                <a:solidFill>
                  <a:schemeClr val="tx1">
                    <a:lumMod val="85000"/>
                    <a:lumOff val="15000"/>
                  </a:schemeClr>
                </a:solidFill>
              </a:rPr>
              <a:t>す</a:t>
            </a:r>
            <a:endParaRPr kumimoji="1" lang="ja-JP" altLang="en-US" sz="3000" dirty="0">
              <a:solidFill>
                <a:schemeClr val="tx1">
                  <a:lumMod val="85000"/>
                  <a:lumOff val="15000"/>
                </a:schemeClr>
              </a:solidFill>
            </a:endParaRPr>
          </a:p>
        </p:txBody>
      </p:sp>
      <p:sp>
        <p:nvSpPr>
          <p:cNvPr id="3" name="コンテンツ プレースホルダー 2"/>
          <p:cNvSpPr>
            <a:spLocks noGrp="1"/>
          </p:cNvSpPr>
          <p:nvPr>
            <p:ph idx="1"/>
          </p:nvPr>
        </p:nvSpPr>
        <p:spPr/>
        <p:txBody>
          <a:bodyPr>
            <a:normAutofit fontScale="77500" lnSpcReduction="20000"/>
          </a:bodyPr>
          <a:lstStyle/>
          <a:p>
            <a:pPr marL="0" lvl="0" indent="0">
              <a:buNone/>
            </a:pPr>
            <a:r>
              <a:rPr lang="ja-JP" altLang="en-US" dirty="0"/>
              <a:t>２）</a:t>
            </a:r>
            <a:r>
              <a:rPr lang="ja-JP" altLang="ja-JP" dirty="0"/>
              <a:t>資本主義の飼いならし</a:t>
            </a:r>
            <a:r>
              <a:rPr lang="ja-JP" altLang="ja-JP" dirty="0" err="1"/>
              <a:t>ーー</a:t>
            </a:r>
            <a:r>
              <a:rPr lang="en-US" altLang="ja-JP" dirty="0"/>
              <a:t>20</a:t>
            </a:r>
            <a:r>
              <a:rPr lang="ja-JP" altLang="ja-JP" dirty="0"/>
              <a:t>世紀の西欧、北欧の社会民主主義</a:t>
            </a:r>
          </a:p>
          <a:p>
            <a:r>
              <a:rPr lang="ja-JP" altLang="ja-JP" dirty="0"/>
              <a:t>労働組合の交渉力、労使妥協、社会民主主義（労働党、社会民主党）政権</a:t>
            </a:r>
          </a:p>
          <a:p>
            <a:r>
              <a:rPr lang="ja-JP" altLang="ja-JP" dirty="0"/>
              <a:t>国家の政策（規制、再分配）を通じて、資本主義の害悪を無力化</a:t>
            </a:r>
            <a:r>
              <a:rPr lang="ja-JP" altLang="en-US" dirty="0">
                <a:solidFill>
                  <a:schemeClr val="tx1">
                    <a:lumMod val="85000"/>
                    <a:lumOff val="15000"/>
                  </a:schemeClr>
                </a:solidFill>
              </a:rPr>
              <a:t>するか</a:t>
            </a:r>
            <a:r>
              <a:rPr lang="ja-JP" altLang="ja-JP" dirty="0"/>
              <a:t>中和させる</a:t>
            </a:r>
          </a:p>
          <a:p>
            <a:r>
              <a:rPr lang="ja-JP" altLang="ja-JP" dirty="0"/>
              <a:t>資本主義が害悪を生みだす根本的傾向を排除するのではなく、害悪に対処するだけ</a:t>
            </a:r>
          </a:p>
          <a:p>
            <a:r>
              <a:rPr lang="ja-JP" altLang="ja-JP" dirty="0"/>
              <a:t>第二次大戦後の約</a:t>
            </a:r>
            <a:r>
              <a:rPr lang="en-US" altLang="ja-JP" dirty="0"/>
              <a:t>30</a:t>
            </a:r>
            <a:r>
              <a:rPr lang="ja-JP" altLang="ja-JP" dirty="0"/>
              <a:t>年間</a:t>
            </a:r>
            <a:r>
              <a:rPr lang="ja-JP" altLang="en-US" dirty="0">
                <a:solidFill>
                  <a:schemeClr val="tx1">
                    <a:lumMod val="85000"/>
                    <a:lumOff val="15000"/>
                  </a:schemeClr>
                </a:solidFill>
              </a:rPr>
              <a:t>は</a:t>
            </a:r>
            <a:r>
              <a:rPr lang="ja-JP" altLang="ja-JP" dirty="0"/>
              <a:t>資本主義の黄金時代</a:t>
            </a:r>
          </a:p>
          <a:p>
            <a:r>
              <a:rPr lang="ja-JP" altLang="ja-JP" dirty="0"/>
              <a:t>３つの国家政策：健康、雇用、収入に関するリスクに対する保障、健康保険、失業給付、老齢年金</a:t>
            </a:r>
          </a:p>
          <a:p>
            <a:r>
              <a:rPr lang="ja-JP" altLang="ja-JP" dirty="0"/>
              <a:t>資本主義市場</a:t>
            </a:r>
            <a:r>
              <a:rPr lang="ja-JP" altLang="en-US" dirty="0">
                <a:solidFill>
                  <a:schemeClr val="tx1">
                    <a:lumMod val="85000"/>
                    <a:lumOff val="15000"/>
                  </a:schemeClr>
                </a:solidFill>
              </a:rPr>
              <a:t>での</a:t>
            </a:r>
            <a:r>
              <a:rPr lang="ja-JP" altLang="ja-JP" dirty="0"/>
              <a:t>企業活動の負の外部性</a:t>
            </a:r>
            <a:r>
              <a:rPr lang="ja-JP" altLang="en-US" dirty="0">
                <a:solidFill>
                  <a:schemeClr val="tx1">
                    <a:lumMod val="85000"/>
                    <a:lumOff val="15000"/>
                  </a:schemeClr>
                </a:solidFill>
              </a:rPr>
              <a:t>や</a:t>
            </a:r>
            <a:r>
              <a:rPr lang="ja-JP" altLang="ja-JP" dirty="0"/>
              <a:t>公害・地球環境破壊を抑制する規制</a:t>
            </a:r>
          </a:p>
          <a:p>
            <a:r>
              <a:rPr lang="ja-JP" altLang="ja-JP" dirty="0"/>
              <a:t>公共財の供給不足の是正：基礎・中等教育、技能形成、公共交通機関、研究開発</a:t>
            </a:r>
          </a:p>
          <a:p>
            <a:pPr marL="0" indent="0">
              <a:buNone/>
            </a:pPr>
            <a:r>
              <a:rPr lang="ja-JP" altLang="en-US" dirty="0">
                <a:solidFill>
                  <a:srgbClr val="FF0000"/>
                </a:solidFill>
              </a:rPr>
              <a:t>　</a:t>
            </a:r>
            <a:r>
              <a:rPr lang="ja-JP" altLang="en-US" dirty="0">
                <a:solidFill>
                  <a:schemeClr val="tx1">
                    <a:lumMod val="85000"/>
                    <a:lumOff val="15000"/>
                  </a:schemeClr>
                </a:solidFill>
              </a:rPr>
              <a:t>→</a:t>
            </a:r>
            <a:r>
              <a:rPr lang="ja-JP" altLang="ja-JP" dirty="0"/>
              <a:t>不平等、失業などが抑えられ、かなりうまく機能する資本主義</a:t>
            </a:r>
            <a:endParaRPr lang="en-US" altLang="ja-JP" dirty="0"/>
          </a:p>
          <a:p>
            <a:r>
              <a:rPr lang="en-US" altLang="ja-JP" dirty="0"/>
              <a:t>1945</a:t>
            </a:r>
            <a:r>
              <a:rPr lang="ja-JP" altLang="en-US" dirty="0"/>
              <a:t>以後</a:t>
            </a:r>
            <a:r>
              <a:rPr lang="ja-JP" altLang="en-US" dirty="0">
                <a:solidFill>
                  <a:schemeClr val="tx1">
                    <a:lumMod val="85000"/>
                    <a:lumOff val="15000"/>
                  </a:schemeClr>
                </a:solidFill>
              </a:rPr>
              <a:t>に</a:t>
            </a:r>
            <a:r>
              <a:rPr lang="ja-JP" altLang="ja-JP" dirty="0"/>
              <a:t>フォーディズム</a:t>
            </a:r>
            <a:r>
              <a:rPr lang="ja-JP" altLang="en-US" dirty="0">
                <a:solidFill>
                  <a:schemeClr val="tx1">
                    <a:lumMod val="85000"/>
                    <a:lumOff val="15000"/>
                  </a:schemeClr>
                </a:solidFill>
              </a:rPr>
              <a:t>が</a:t>
            </a:r>
            <a:r>
              <a:rPr lang="ja-JP" altLang="ja-JP" dirty="0"/>
              <a:t>誕生</a:t>
            </a:r>
            <a:r>
              <a:rPr lang="ja-JP" altLang="en-US" dirty="0">
                <a:solidFill>
                  <a:schemeClr val="tx1">
                    <a:lumMod val="85000"/>
                    <a:lumOff val="15000"/>
                  </a:schemeClr>
                </a:solidFill>
              </a:rPr>
              <a:t>し</a:t>
            </a:r>
            <a:r>
              <a:rPr lang="ja-JP" altLang="ja-JP" dirty="0"/>
              <a:t>、資本主義は部分的に飼いならされた</a:t>
            </a:r>
          </a:p>
          <a:p>
            <a:endParaRPr kumimoji="1" lang="ja-JP" altLang="en-US" dirty="0"/>
          </a:p>
        </p:txBody>
      </p:sp>
    </p:spTree>
    <p:extLst>
      <p:ext uri="{BB962C8B-B14F-4D97-AF65-F5344CB8AC3E}">
        <p14:creationId xmlns:p14="http://schemas.microsoft.com/office/powerpoint/2010/main" val="1169879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000" dirty="0"/>
              <a:t>フォーディズムから新自由主義へ（続）</a:t>
            </a:r>
          </a:p>
        </p:txBody>
      </p:sp>
      <p:sp>
        <p:nvSpPr>
          <p:cNvPr id="3" name="コンテンツ プレースホルダー 2"/>
          <p:cNvSpPr>
            <a:spLocks noGrp="1"/>
          </p:cNvSpPr>
          <p:nvPr>
            <p:ph idx="1"/>
          </p:nvPr>
        </p:nvSpPr>
        <p:spPr/>
        <p:txBody>
          <a:bodyPr/>
          <a:lstStyle/>
          <a:p>
            <a:r>
              <a:rPr lang="en-US" altLang="ja-JP" dirty="0"/>
              <a:t>1980</a:t>
            </a:r>
            <a:r>
              <a:rPr lang="ja-JP" altLang="ja-JP" dirty="0"/>
              <a:t>年代以降</a:t>
            </a:r>
            <a:r>
              <a:rPr lang="ja-JP" altLang="en-US" dirty="0">
                <a:solidFill>
                  <a:schemeClr val="tx1">
                    <a:lumMod val="85000"/>
                    <a:lumOff val="15000"/>
                  </a:schemeClr>
                </a:solidFill>
              </a:rPr>
              <a:t>に、</a:t>
            </a:r>
            <a:r>
              <a:rPr lang="ja-JP" altLang="ja-JP" dirty="0"/>
              <a:t>新自由主義的資本主義</a:t>
            </a:r>
            <a:r>
              <a:rPr lang="ja-JP" altLang="en-US" dirty="0">
                <a:solidFill>
                  <a:schemeClr val="tx1">
                    <a:lumMod val="85000"/>
                    <a:lumOff val="15000"/>
                  </a:schemeClr>
                </a:solidFill>
              </a:rPr>
              <a:t>や</a:t>
            </a:r>
            <a:r>
              <a:rPr lang="ja-JP" altLang="ja-JP" dirty="0"/>
              <a:t>グローバリゼーション</a:t>
            </a:r>
            <a:r>
              <a:rPr lang="ja-JP" altLang="en-US" dirty="0">
                <a:solidFill>
                  <a:schemeClr val="tx1">
                    <a:lumMod val="85000"/>
                    <a:lumOff val="15000"/>
                  </a:schemeClr>
                </a:solidFill>
              </a:rPr>
              <a:t>が</a:t>
            </a:r>
            <a:r>
              <a:rPr lang="ja-JP" altLang="ja-JP" dirty="0"/>
              <a:t>進展</a:t>
            </a:r>
            <a:r>
              <a:rPr lang="ja-JP" altLang="en-US" dirty="0">
                <a:solidFill>
                  <a:schemeClr val="tx1">
                    <a:lumMod val="85000"/>
                    <a:lumOff val="15000"/>
                  </a:schemeClr>
                </a:solidFill>
              </a:rPr>
              <a:t>する</a:t>
            </a:r>
            <a:endParaRPr lang="ja-JP" altLang="ja-JP" dirty="0">
              <a:solidFill>
                <a:schemeClr val="tx1">
                  <a:lumMod val="85000"/>
                  <a:lumOff val="15000"/>
                </a:schemeClr>
              </a:solidFill>
            </a:endParaRPr>
          </a:p>
          <a:p>
            <a:r>
              <a:rPr lang="ja-JP" altLang="ja-JP" dirty="0"/>
              <a:t>規制緩和（競争的調整）、民営化、公的福祉サービス</a:t>
            </a:r>
            <a:r>
              <a:rPr lang="ja-JP" altLang="en-US" dirty="0">
                <a:solidFill>
                  <a:schemeClr val="tx1">
                    <a:lumMod val="85000"/>
                    <a:lumOff val="15000"/>
                  </a:schemeClr>
                </a:solidFill>
              </a:rPr>
              <a:t>の</a:t>
            </a:r>
            <a:r>
              <a:rPr lang="ja-JP" altLang="ja-JP" dirty="0"/>
              <a:t>削減、金融</a:t>
            </a:r>
            <a:r>
              <a:rPr lang="ja-JP" altLang="en-US" dirty="0">
                <a:solidFill>
                  <a:schemeClr val="tx1">
                    <a:lumMod val="85000"/>
                    <a:lumOff val="15000"/>
                  </a:schemeClr>
                </a:solidFill>
              </a:rPr>
              <a:t>の</a:t>
            </a:r>
            <a:r>
              <a:rPr lang="ja-JP" altLang="ja-JP" dirty="0"/>
              <a:t>自由化</a:t>
            </a:r>
          </a:p>
          <a:p>
            <a:r>
              <a:rPr lang="ja-JP" altLang="ja-JP" dirty="0"/>
              <a:t>労働力が安い世界中の地域</a:t>
            </a:r>
            <a:r>
              <a:rPr lang="ja-JP" altLang="en-US" dirty="0">
                <a:solidFill>
                  <a:schemeClr val="tx1">
                    <a:lumMod val="85000"/>
                    <a:lumOff val="15000"/>
                  </a:schemeClr>
                </a:solidFill>
              </a:rPr>
              <a:t>への</a:t>
            </a:r>
            <a:r>
              <a:rPr lang="ja-JP" altLang="ja-JP" dirty="0"/>
              <a:t>資本移動</a:t>
            </a:r>
            <a:r>
              <a:rPr lang="ja-JP" altLang="en-US" dirty="0">
                <a:solidFill>
                  <a:schemeClr val="tx1">
                    <a:lumMod val="85000"/>
                    <a:lumOff val="15000"/>
                  </a:schemeClr>
                </a:solidFill>
              </a:rPr>
              <a:t>→</a:t>
            </a:r>
            <a:r>
              <a:rPr lang="ja-JP" altLang="ja-JP" dirty="0"/>
              <a:t>労働運動の弱体化、</a:t>
            </a:r>
            <a:r>
              <a:rPr lang="ja-JP" altLang="en-US" dirty="0">
                <a:solidFill>
                  <a:srgbClr val="FF0000"/>
                </a:solidFill>
              </a:rPr>
              <a:t> </a:t>
            </a:r>
            <a:r>
              <a:rPr lang="ja-JP" altLang="en-US" dirty="0">
                <a:solidFill>
                  <a:schemeClr val="tx1">
                    <a:lumMod val="85000"/>
                    <a:lumOff val="15000"/>
                  </a:schemeClr>
                </a:solidFill>
              </a:rPr>
              <a:t>→</a:t>
            </a:r>
            <a:r>
              <a:rPr lang="ja-JP" altLang="ja-JP" dirty="0"/>
              <a:t>不平等の拡大</a:t>
            </a:r>
          </a:p>
          <a:p>
            <a:r>
              <a:rPr lang="ja-JP" altLang="ja-JP" dirty="0"/>
              <a:t>福祉政策に反対する人びと</a:t>
            </a:r>
            <a:r>
              <a:rPr lang="ja-JP" altLang="en-US" dirty="0">
                <a:solidFill>
                  <a:schemeClr val="tx1">
                    <a:lumMod val="85000"/>
                    <a:lumOff val="15000"/>
                  </a:schemeClr>
                </a:solidFill>
              </a:rPr>
              <a:t>が</a:t>
            </a:r>
            <a:r>
              <a:rPr lang="ja-JP" altLang="ja-JP" dirty="0"/>
              <a:t>増加</a:t>
            </a:r>
            <a:r>
              <a:rPr lang="ja-JP" altLang="en-US" dirty="0">
                <a:solidFill>
                  <a:schemeClr val="tx1">
                    <a:lumMod val="85000"/>
                    <a:lumOff val="15000"/>
                  </a:schemeClr>
                </a:solidFill>
              </a:rPr>
              <a:t>→</a:t>
            </a:r>
            <a:r>
              <a:rPr lang="ja-JP" altLang="ja-JP" dirty="0"/>
              <a:t>資本主義は解き放たれた</a:t>
            </a:r>
          </a:p>
          <a:p>
            <a:r>
              <a:rPr lang="ja-JP" altLang="ja-JP" dirty="0"/>
              <a:t>しかし</a:t>
            </a:r>
            <a:r>
              <a:rPr lang="ja-JP" altLang="en-US" dirty="0">
                <a:solidFill>
                  <a:schemeClr val="tx1">
                    <a:lumMod val="85000"/>
                    <a:lumOff val="15000"/>
                  </a:schemeClr>
                </a:solidFill>
              </a:rPr>
              <a:t>依然として</a:t>
            </a:r>
            <a:r>
              <a:rPr lang="ja-JP" altLang="ja-JP" dirty="0"/>
              <a:t>、資本主義の飼いならしは反資本主義の実行可能な戦略</a:t>
            </a:r>
            <a:r>
              <a:rPr lang="ja-JP" altLang="en-US" dirty="0">
                <a:solidFill>
                  <a:schemeClr val="tx1">
                    <a:lumMod val="85000"/>
                    <a:lumOff val="15000"/>
                  </a:schemeClr>
                </a:solidFill>
              </a:rPr>
              <a:t>である</a:t>
            </a:r>
            <a:endParaRPr lang="ja-JP" altLang="ja-JP" dirty="0">
              <a:solidFill>
                <a:schemeClr val="tx1">
                  <a:lumMod val="85000"/>
                  <a:lumOff val="15000"/>
                </a:schemeClr>
              </a:solidFill>
            </a:endParaRPr>
          </a:p>
          <a:p>
            <a:endParaRPr lang="ja-JP" altLang="en-US" dirty="0"/>
          </a:p>
        </p:txBody>
      </p:sp>
    </p:spTree>
    <p:extLst>
      <p:ext uri="{BB962C8B-B14F-4D97-AF65-F5344CB8AC3E}">
        <p14:creationId xmlns:p14="http://schemas.microsoft.com/office/powerpoint/2010/main" val="30447144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TotalTime>
  <Words>1972</Words>
  <Application>Microsoft Office PowerPoint</Application>
  <PresentationFormat>ワイド画面</PresentationFormat>
  <Paragraphs>117</Paragraphs>
  <Slides>14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Arial</vt:lpstr>
      <vt:lpstr>Calibri</vt:lpstr>
      <vt:lpstr>Calibri Light</vt:lpstr>
      <vt:lpstr>Century</vt:lpstr>
      <vt:lpstr>Office テーマ</vt:lpstr>
      <vt:lpstr>コモンズからポスト資本主義を考える wakamori fumitaka  </vt:lpstr>
      <vt:lpstr>Ⅰ資本主義とは何か</vt:lpstr>
      <vt:lpstr>資本主義のダイナミズム（動態的展開）</vt:lpstr>
      <vt:lpstr>資本主義の10の欠陥 </vt:lpstr>
      <vt:lpstr>持続可能な17の開発目標</vt:lpstr>
      <vt:lpstr>Ⅱポスト資本主義への4つのタイプの戦略：資本主義の害悪に 　対処するための異なる方法</vt:lpstr>
      <vt:lpstr>資本主義を破壊する</vt:lpstr>
      <vt:lpstr>資本主義を飼いならす</vt:lpstr>
      <vt:lpstr>フォーディズムから新自由主義へ（続）</vt:lpstr>
      <vt:lpstr>資本主義から脱出する </vt:lpstr>
      <vt:lpstr>資本主義を浸食する</vt:lpstr>
      <vt:lpstr>資本主義を飼いならし、侵食する</vt:lpstr>
      <vt:lpstr>Ⅲ脱成長学派によるコモンズの再発見 </vt:lpstr>
      <vt:lpstr>資本主義のエンジン＝人為的希少性の創出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コモンズからポスト資本主義を考える wakamori fumitaka</dc:title>
  <dc:creator>wakamori</dc:creator>
  <cp:lastModifiedBy>日出治 斉藤</cp:lastModifiedBy>
  <cp:revision>44</cp:revision>
  <dcterms:created xsi:type="dcterms:W3CDTF">2024-04-24T06:16:59Z</dcterms:created>
  <dcterms:modified xsi:type="dcterms:W3CDTF">2024-09-23T12:36:31Z</dcterms:modified>
</cp:coreProperties>
</file>