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58" r:id="rId5"/>
    <p:sldId id="260" r:id="rId6"/>
    <p:sldId id="262" r:id="rId7"/>
    <p:sldId id="261" r:id="rId8"/>
    <p:sldId id="263" r:id="rId9"/>
    <p:sldId id="264" r:id="rId10"/>
    <p:sldId id="265" r:id="rId11"/>
    <p:sldId id="266" r:id="rId12"/>
    <p:sldId id="267" r:id="rId13"/>
    <p:sldId id="268" r:id="rId14"/>
    <p:sldId id="269" r:id="rId15"/>
    <p:sldId id="273" r:id="rId16"/>
    <p:sldId id="271" r:id="rId17"/>
    <p:sldId id="272" r:id="rId18"/>
    <p:sldId id="270" r:id="rId19"/>
  </p:sldIdLst>
  <p:sldSz cx="12192000" cy="6858000"/>
  <p:notesSz cx="6858000" cy="99456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65" autoAdjust="0"/>
    <p:restoredTop sz="94660"/>
  </p:normalViewPr>
  <p:slideViewPr>
    <p:cSldViewPr snapToGrid="0">
      <p:cViewPr varScale="1">
        <p:scale>
          <a:sx n="55" d="100"/>
          <a:sy n="55" d="100"/>
        </p:scale>
        <p:origin x="65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216D30E-863C-4215-9916-BB8071FC9952}" type="datetimeFigureOut">
              <a:rPr kumimoji="1" lang="ja-JP" altLang="en-US" smtClean="0"/>
              <a:t>2024/6/27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DE2AFD8-0853-4DDF-82D0-30C1D0211450}" type="slidenum">
              <a:rPr kumimoji="1" lang="ja-JP" altLang="en-US" smtClean="0"/>
              <a:t>‹#›</a:t>
            </a:fld>
            <a:endParaRPr kumimoji="1" lang="ja-JP" altLang="en-US"/>
          </a:p>
        </p:txBody>
      </p:sp>
    </p:spTree>
    <p:extLst>
      <p:ext uri="{BB962C8B-B14F-4D97-AF65-F5344CB8AC3E}">
        <p14:creationId xmlns:p14="http://schemas.microsoft.com/office/powerpoint/2010/main" val="21460180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216D30E-863C-4215-9916-BB8071FC9952}" type="datetimeFigureOut">
              <a:rPr kumimoji="1" lang="ja-JP" altLang="en-US" smtClean="0"/>
              <a:t>2024/6/27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DE2AFD8-0853-4DDF-82D0-30C1D0211450}" type="slidenum">
              <a:rPr kumimoji="1" lang="ja-JP" altLang="en-US" smtClean="0"/>
              <a:t>‹#›</a:t>
            </a:fld>
            <a:endParaRPr kumimoji="1" lang="ja-JP" altLang="en-US"/>
          </a:p>
        </p:txBody>
      </p:sp>
    </p:spTree>
    <p:extLst>
      <p:ext uri="{BB962C8B-B14F-4D97-AF65-F5344CB8AC3E}">
        <p14:creationId xmlns:p14="http://schemas.microsoft.com/office/powerpoint/2010/main" val="1464418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216D30E-863C-4215-9916-BB8071FC9952}" type="datetimeFigureOut">
              <a:rPr kumimoji="1" lang="ja-JP" altLang="en-US" smtClean="0"/>
              <a:t>2024/6/27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DE2AFD8-0853-4DDF-82D0-30C1D0211450}" type="slidenum">
              <a:rPr kumimoji="1" lang="ja-JP" altLang="en-US" smtClean="0"/>
              <a:t>‹#›</a:t>
            </a:fld>
            <a:endParaRPr kumimoji="1" lang="ja-JP" altLang="en-US"/>
          </a:p>
        </p:txBody>
      </p:sp>
    </p:spTree>
    <p:extLst>
      <p:ext uri="{BB962C8B-B14F-4D97-AF65-F5344CB8AC3E}">
        <p14:creationId xmlns:p14="http://schemas.microsoft.com/office/powerpoint/2010/main" val="1527599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216D30E-863C-4215-9916-BB8071FC9952}" type="datetimeFigureOut">
              <a:rPr kumimoji="1" lang="ja-JP" altLang="en-US" smtClean="0"/>
              <a:t>2024/6/27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DE2AFD8-0853-4DDF-82D0-30C1D0211450}" type="slidenum">
              <a:rPr kumimoji="1" lang="ja-JP" altLang="en-US" smtClean="0"/>
              <a:t>‹#›</a:t>
            </a:fld>
            <a:endParaRPr kumimoji="1" lang="ja-JP" altLang="en-US"/>
          </a:p>
        </p:txBody>
      </p:sp>
    </p:spTree>
    <p:extLst>
      <p:ext uri="{BB962C8B-B14F-4D97-AF65-F5344CB8AC3E}">
        <p14:creationId xmlns:p14="http://schemas.microsoft.com/office/powerpoint/2010/main" val="3325393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216D30E-863C-4215-9916-BB8071FC9952}" type="datetimeFigureOut">
              <a:rPr kumimoji="1" lang="ja-JP" altLang="en-US" smtClean="0"/>
              <a:t>2024/6/27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DE2AFD8-0853-4DDF-82D0-30C1D0211450}" type="slidenum">
              <a:rPr kumimoji="1" lang="ja-JP" altLang="en-US" smtClean="0"/>
              <a:t>‹#›</a:t>
            </a:fld>
            <a:endParaRPr kumimoji="1" lang="ja-JP" altLang="en-US"/>
          </a:p>
        </p:txBody>
      </p:sp>
    </p:spTree>
    <p:extLst>
      <p:ext uri="{BB962C8B-B14F-4D97-AF65-F5344CB8AC3E}">
        <p14:creationId xmlns:p14="http://schemas.microsoft.com/office/powerpoint/2010/main" val="664722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216D30E-863C-4215-9916-BB8071FC9952}" type="datetimeFigureOut">
              <a:rPr kumimoji="1" lang="ja-JP" altLang="en-US" smtClean="0"/>
              <a:t>2024/6/27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DE2AFD8-0853-4DDF-82D0-30C1D0211450}" type="slidenum">
              <a:rPr kumimoji="1" lang="ja-JP" altLang="en-US" smtClean="0"/>
              <a:t>‹#›</a:t>
            </a:fld>
            <a:endParaRPr kumimoji="1" lang="ja-JP" altLang="en-US"/>
          </a:p>
        </p:txBody>
      </p:sp>
    </p:spTree>
    <p:extLst>
      <p:ext uri="{BB962C8B-B14F-4D97-AF65-F5344CB8AC3E}">
        <p14:creationId xmlns:p14="http://schemas.microsoft.com/office/powerpoint/2010/main" val="20245300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216D30E-863C-4215-9916-BB8071FC9952}" type="datetimeFigureOut">
              <a:rPr kumimoji="1" lang="ja-JP" altLang="en-US" smtClean="0"/>
              <a:t>2024/6/27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DE2AFD8-0853-4DDF-82D0-30C1D0211450}" type="slidenum">
              <a:rPr kumimoji="1" lang="ja-JP" altLang="en-US" smtClean="0"/>
              <a:t>‹#›</a:t>
            </a:fld>
            <a:endParaRPr kumimoji="1" lang="ja-JP" altLang="en-US"/>
          </a:p>
        </p:txBody>
      </p:sp>
    </p:spTree>
    <p:extLst>
      <p:ext uri="{BB962C8B-B14F-4D97-AF65-F5344CB8AC3E}">
        <p14:creationId xmlns:p14="http://schemas.microsoft.com/office/powerpoint/2010/main" val="41484706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216D30E-863C-4215-9916-BB8071FC9952}" type="datetimeFigureOut">
              <a:rPr kumimoji="1" lang="ja-JP" altLang="en-US" smtClean="0"/>
              <a:t>2024/6/27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DE2AFD8-0853-4DDF-82D0-30C1D0211450}" type="slidenum">
              <a:rPr kumimoji="1" lang="ja-JP" altLang="en-US" smtClean="0"/>
              <a:t>‹#›</a:t>
            </a:fld>
            <a:endParaRPr kumimoji="1" lang="ja-JP" altLang="en-US"/>
          </a:p>
        </p:txBody>
      </p:sp>
    </p:spTree>
    <p:extLst>
      <p:ext uri="{BB962C8B-B14F-4D97-AF65-F5344CB8AC3E}">
        <p14:creationId xmlns:p14="http://schemas.microsoft.com/office/powerpoint/2010/main" val="37651914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216D30E-863C-4215-9916-BB8071FC9952}" type="datetimeFigureOut">
              <a:rPr kumimoji="1" lang="ja-JP" altLang="en-US" smtClean="0"/>
              <a:t>2024/6/27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DE2AFD8-0853-4DDF-82D0-30C1D0211450}" type="slidenum">
              <a:rPr kumimoji="1" lang="ja-JP" altLang="en-US" smtClean="0"/>
              <a:t>‹#›</a:t>
            </a:fld>
            <a:endParaRPr kumimoji="1" lang="ja-JP" altLang="en-US"/>
          </a:p>
        </p:txBody>
      </p:sp>
    </p:spTree>
    <p:extLst>
      <p:ext uri="{BB962C8B-B14F-4D97-AF65-F5344CB8AC3E}">
        <p14:creationId xmlns:p14="http://schemas.microsoft.com/office/powerpoint/2010/main" val="629835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216D30E-863C-4215-9916-BB8071FC9952}" type="datetimeFigureOut">
              <a:rPr kumimoji="1" lang="ja-JP" altLang="en-US" smtClean="0"/>
              <a:t>2024/6/27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DE2AFD8-0853-4DDF-82D0-30C1D0211450}" type="slidenum">
              <a:rPr kumimoji="1" lang="ja-JP" altLang="en-US" smtClean="0"/>
              <a:t>‹#›</a:t>
            </a:fld>
            <a:endParaRPr kumimoji="1" lang="ja-JP" altLang="en-US"/>
          </a:p>
        </p:txBody>
      </p:sp>
    </p:spTree>
    <p:extLst>
      <p:ext uri="{BB962C8B-B14F-4D97-AF65-F5344CB8AC3E}">
        <p14:creationId xmlns:p14="http://schemas.microsoft.com/office/powerpoint/2010/main" val="25934017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216D30E-863C-4215-9916-BB8071FC9952}" type="datetimeFigureOut">
              <a:rPr kumimoji="1" lang="ja-JP" altLang="en-US" smtClean="0"/>
              <a:t>2024/6/27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DE2AFD8-0853-4DDF-82D0-30C1D0211450}" type="slidenum">
              <a:rPr kumimoji="1" lang="ja-JP" altLang="en-US" smtClean="0"/>
              <a:t>‹#›</a:t>
            </a:fld>
            <a:endParaRPr kumimoji="1" lang="ja-JP" altLang="en-US"/>
          </a:p>
        </p:txBody>
      </p:sp>
    </p:spTree>
    <p:extLst>
      <p:ext uri="{BB962C8B-B14F-4D97-AF65-F5344CB8AC3E}">
        <p14:creationId xmlns:p14="http://schemas.microsoft.com/office/powerpoint/2010/main" val="5687382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16D30E-863C-4215-9916-BB8071FC9952}" type="datetimeFigureOut">
              <a:rPr kumimoji="1" lang="ja-JP" altLang="en-US" smtClean="0"/>
              <a:t>2024/6/27</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E2AFD8-0853-4DDF-82D0-30C1D0211450}" type="slidenum">
              <a:rPr kumimoji="1" lang="ja-JP" altLang="en-US" smtClean="0"/>
              <a:t>‹#›</a:t>
            </a:fld>
            <a:endParaRPr kumimoji="1" lang="ja-JP" altLang="en-US"/>
          </a:p>
        </p:txBody>
      </p:sp>
    </p:spTree>
    <p:extLst>
      <p:ext uri="{BB962C8B-B14F-4D97-AF65-F5344CB8AC3E}">
        <p14:creationId xmlns:p14="http://schemas.microsoft.com/office/powerpoint/2010/main" val="21573159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fontScale="90000"/>
          </a:bodyPr>
          <a:lstStyle/>
          <a:p>
            <a:br>
              <a:rPr kumimoji="1" lang="en-US" altLang="ja-JP" dirty="0"/>
            </a:br>
            <a:br>
              <a:rPr lang="en-US" altLang="ja-JP" dirty="0"/>
            </a:br>
            <a:r>
              <a:rPr kumimoji="1" lang="ja-JP" altLang="en-US" dirty="0"/>
              <a:t>第</a:t>
            </a:r>
            <a:r>
              <a:rPr kumimoji="1" lang="en-US" altLang="ja-JP" dirty="0"/>
              <a:t>2</a:t>
            </a:r>
            <a:r>
              <a:rPr kumimoji="1" lang="ja-JP" altLang="en-US" dirty="0"/>
              <a:t>講　</a:t>
            </a:r>
            <a:r>
              <a:rPr lang="ja-JP" altLang="ja-JP" dirty="0"/>
              <a:t>市場と国家を超えるコモンズ――ポスト資本主義の経済</a:t>
            </a:r>
          </a:p>
        </p:txBody>
      </p:sp>
      <p:sp>
        <p:nvSpPr>
          <p:cNvPr id="3" name="サブタイトル 2"/>
          <p:cNvSpPr>
            <a:spLocks noGrp="1"/>
          </p:cNvSpPr>
          <p:nvPr>
            <p:ph type="subTitle" idx="1"/>
          </p:nvPr>
        </p:nvSpPr>
        <p:spPr/>
        <p:txBody>
          <a:bodyPr/>
          <a:lstStyle/>
          <a:p>
            <a:r>
              <a:rPr kumimoji="1" lang="ja-JP" altLang="en-US" dirty="0"/>
              <a:t>コモンズの定義：「自治能力をもつ利用者コミュニティによる共用資源の管理」（山本眞人）</a:t>
            </a:r>
          </a:p>
        </p:txBody>
      </p:sp>
    </p:spTree>
    <p:extLst>
      <p:ext uri="{BB962C8B-B14F-4D97-AF65-F5344CB8AC3E}">
        <p14:creationId xmlns:p14="http://schemas.microsoft.com/office/powerpoint/2010/main" val="28062630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C</a:t>
            </a:r>
            <a:r>
              <a:rPr lang="ja-JP" altLang="ja-JP" dirty="0"/>
              <a:t>ベネズエラのチェコセソラ</a:t>
            </a:r>
            <a:br>
              <a:rPr lang="ja-JP" altLang="ja-JP" dirty="0"/>
            </a:b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lang="ja-JP" altLang="ja-JP" dirty="0"/>
              <a:t>チェコセソラ</a:t>
            </a:r>
            <a:r>
              <a:rPr lang="en-US" altLang="ja-JP" dirty="0"/>
              <a:t>(</a:t>
            </a:r>
            <a:r>
              <a:rPr lang="en-US" altLang="ja-JP" dirty="0" err="1"/>
              <a:t>Cecosesola</a:t>
            </a:r>
            <a:r>
              <a:rPr lang="en-US" altLang="ja-JP" dirty="0"/>
              <a:t>)</a:t>
            </a:r>
            <a:r>
              <a:rPr lang="ja-JP" altLang="en-US" dirty="0"/>
              <a:t>：</a:t>
            </a:r>
            <a:r>
              <a:rPr lang="en-US" altLang="ja-JP" dirty="0"/>
              <a:t>1967</a:t>
            </a:r>
            <a:r>
              <a:rPr lang="ja-JP" altLang="en-US" dirty="0"/>
              <a:t>年設立、</a:t>
            </a:r>
            <a:r>
              <a:rPr lang="ja-JP" altLang="ja-JP" dirty="0"/>
              <a:t>ベネズエラのララ州にある約</a:t>
            </a:r>
            <a:r>
              <a:rPr lang="en-US" altLang="ja-JP" dirty="0"/>
              <a:t>30</a:t>
            </a:r>
            <a:r>
              <a:rPr lang="ja-JP" altLang="ja-JP" dirty="0"/>
              <a:t>の協同組合と草の根的な組織のネットワーク（上位機関のない連合体）</a:t>
            </a:r>
            <a:r>
              <a:rPr lang="ja-JP" altLang="en-US" dirty="0"/>
              <a:t>、</a:t>
            </a:r>
            <a:r>
              <a:rPr lang="ja-JP" altLang="ja-JP" dirty="0"/>
              <a:t>約</a:t>
            </a:r>
            <a:r>
              <a:rPr lang="en-US" altLang="ja-JP" dirty="0"/>
              <a:t>20,000</a:t>
            </a:r>
            <a:r>
              <a:rPr lang="ja-JP" altLang="ja-JP" dirty="0"/>
              <a:t>人の会員</a:t>
            </a:r>
            <a:r>
              <a:rPr lang="ja-JP" altLang="en-US" dirty="0"/>
              <a:t>、</a:t>
            </a:r>
            <a:r>
              <a:rPr lang="ja-JP" altLang="ja-JP" dirty="0"/>
              <a:t>約</a:t>
            </a:r>
            <a:r>
              <a:rPr lang="en-US" altLang="ja-JP" dirty="0"/>
              <a:t>10</a:t>
            </a:r>
            <a:r>
              <a:rPr lang="ja-JP" altLang="ja-JP" dirty="0"/>
              <a:t>万世帯に食品、家庭用品、医療、輸送、葬儀サービスなどを提供食品について独自の価格を設定。金、土、日に開催されるチェコセソラのコミュニティ・マーケット、</a:t>
            </a:r>
            <a:r>
              <a:rPr lang="en-US" altLang="ja-JP" dirty="0"/>
              <a:t>60,000</a:t>
            </a:r>
            <a:r>
              <a:rPr lang="ja-JP" altLang="ja-JP" dirty="0"/>
              <a:t>人</a:t>
            </a:r>
            <a:r>
              <a:rPr lang="ja-JP" altLang="en-US" dirty="0"/>
              <a:t>が</a:t>
            </a:r>
            <a:r>
              <a:rPr lang="ja-JP" altLang="ja-JP" dirty="0"/>
              <a:t>買い物</a:t>
            </a:r>
            <a:r>
              <a:rPr lang="ja-JP" altLang="en-US" dirty="0"/>
              <a:t>客</a:t>
            </a:r>
            <a:r>
              <a:rPr lang="ja-JP" altLang="ja-JP" dirty="0"/>
              <a:t>。人参もジャガイモもすべての新鮮な農産物が、キロ当たり同じ価格で売られる。</a:t>
            </a:r>
            <a:endParaRPr lang="en-US" altLang="ja-JP" dirty="0"/>
          </a:p>
          <a:p>
            <a:r>
              <a:rPr lang="ja-JP" altLang="ja-JP" dirty="0"/>
              <a:t>農産物の価格は、チェコセソラの販売者とそのネットワークに属する小規模農場の生産者が農産物ごとに分かれベンチに座りながら話し合い、生産や生活に要する具体的なコストを見積もってから、チェコセソラがすべての会議の結果をまとめ、コストの合計を農産物全体のキログラム数で割ることによって算出される。</a:t>
            </a:r>
            <a:endParaRPr lang="en-US" altLang="ja-JP" dirty="0"/>
          </a:p>
          <a:p>
            <a:r>
              <a:rPr lang="ja-JP" altLang="ja-JP" dirty="0"/>
              <a:t>人びとの目の前で行われる価格決定。全国市場の動向を無視した価格決定</a:t>
            </a:r>
            <a:r>
              <a:rPr lang="ja-JP" altLang="en-US" dirty="0"/>
              <a:t>。</a:t>
            </a:r>
            <a:r>
              <a:rPr lang="ja-JP" altLang="ja-JP" dirty="0"/>
              <a:t>メンバーは自分たちを、生産者、販売者、消費者というそれぞれ異なる利害を持つ分離した存在の集まりだとは考え</a:t>
            </a:r>
            <a:r>
              <a:rPr lang="ja-JP" altLang="en-US" dirty="0"/>
              <a:t>ない</a:t>
            </a:r>
            <a:r>
              <a:rPr lang="ja-JP" altLang="ja-JP" dirty="0"/>
              <a:t>、コミュニティとしてのコモンズに属していると考える。</a:t>
            </a:r>
            <a:endParaRPr kumimoji="1" lang="ja-JP" altLang="en-US" dirty="0"/>
          </a:p>
        </p:txBody>
      </p:sp>
    </p:spTree>
    <p:extLst>
      <p:ext uri="{BB962C8B-B14F-4D97-AF65-F5344CB8AC3E}">
        <p14:creationId xmlns:p14="http://schemas.microsoft.com/office/powerpoint/2010/main" val="35389975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ja-JP"/>
              <a:t>チェコセソラ</a:t>
            </a:r>
            <a:r>
              <a:rPr lang="ja-JP" altLang="en-US"/>
              <a:t>（続き）</a:t>
            </a:r>
            <a:br>
              <a:rPr lang="ja-JP" altLang="ja-JP"/>
            </a:br>
            <a:endParaRPr kumimoji="1" lang="ja-JP" altLang="en-US"/>
          </a:p>
        </p:txBody>
      </p:sp>
      <p:sp>
        <p:nvSpPr>
          <p:cNvPr id="3" name="コンテンツ プレースホルダー 2"/>
          <p:cNvSpPr>
            <a:spLocks noGrp="1"/>
          </p:cNvSpPr>
          <p:nvPr>
            <p:ph idx="1"/>
          </p:nvPr>
        </p:nvSpPr>
        <p:spPr>
          <a:xfrm>
            <a:off x="838200" y="1909846"/>
            <a:ext cx="10515600" cy="4351338"/>
          </a:xfrm>
        </p:spPr>
        <p:txBody>
          <a:bodyPr>
            <a:normAutofit fontScale="85000" lnSpcReduction="10000"/>
          </a:bodyPr>
          <a:lstStyle/>
          <a:p>
            <a:r>
              <a:rPr lang="ja-JP" altLang="ja-JP" dirty="0"/>
              <a:t>「価格主権」</a:t>
            </a:r>
            <a:r>
              <a:rPr lang="en-US" altLang="ja-JP" dirty="0"/>
              <a:t>price sovereignty</a:t>
            </a:r>
            <a:r>
              <a:rPr lang="ja-JP" altLang="ja-JP" dirty="0"/>
              <a:t>を主張できる力。価格主権を持ち生産と販売を脱商品化</a:t>
            </a:r>
            <a:r>
              <a:rPr lang="ja-JP" altLang="en-US" dirty="0"/>
              <a:t>。</a:t>
            </a:r>
            <a:r>
              <a:rPr lang="ja-JP" altLang="ja-JP" dirty="0"/>
              <a:t>少なくとも部分的には（例えば種子の購入などを別とすれば）、通常の市場経済から相対的に独立している。</a:t>
            </a:r>
            <a:endParaRPr lang="en-US" altLang="ja-JP" dirty="0"/>
          </a:p>
          <a:p>
            <a:r>
              <a:rPr lang="ja-JP" altLang="en-US" dirty="0"/>
              <a:t>意志</a:t>
            </a:r>
            <a:r>
              <a:rPr lang="ja-JP" altLang="ja-JP" dirty="0"/>
              <a:t>決定の仕方</a:t>
            </a:r>
            <a:r>
              <a:rPr lang="ja-JP" altLang="en-US" dirty="0"/>
              <a:t>：</a:t>
            </a:r>
            <a:r>
              <a:rPr lang="ja-JP" altLang="ja-JP" dirty="0"/>
              <a:t>チェコセソラの協同組合のネットワークには、命令する人と命令に従う人というヒエラルキー的関係がない。投票制度による意思決定や代表制はな</a:t>
            </a:r>
            <a:r>
              <a:rPr lang="ja-JP" altLang="en-US" dirty="0"/>
              <a:t>い。</a:t>
            </a:r>
            <a:r>
              <a:rPr lang="ja-JP" altLang="ja-JP" dirty="0"/>
              <a:t>すべての人の声を聞き日常のニーズについて議論できるオープンな集会やさまざまなミーティングがあ</a:t>
            </a:r>
            <a:r>
              <a:rPr lang="ja-JP" altLang="en-US" dirty="0"/>
              <a:t>る</a:t>
            </a:r>
            <a:r>
              <a:rPr lang="ja-JP" altLang="en-US" dirty="0" err="1"/>
              <a:t>。</a:t>
            </a:r>
            <a:r>
              <a:rPr lang="ja-JP" altLang="ja-JP" dirty="0" err="1"/>
              <a:t>、</a:t>
            </a:r>
            <a:r>
              <a:rPr lang="ja-JP" altLang="ja-JP" dirty="0"/>
              <a:t>チェコセソラの会員は、「私たちは一つの大きな会話だ」と感じている。</a:t>
            </a:r>
            <a:endParaRPr lang="en-US" altLang="ja-JP" dirty="0"/>
          </a:p>
          <a:p>
            <a:r>
              <a:rPr lang="ja-JP" altLang="ja-JP" dirty="0"/>
              <a:t>集会で選出された代表者と一般の労働者が対等な立場でオープンに議論できる関係、集会やミーティングを通じてつくられ</a:t>
            </a:r>
            <a:r>
              <a:rPr lang="ja-JP" altLang="en-US" dirty="0"/>
              <a:t>る。</a:t>
            </a:r>
            <a:r>
              <a:rPr lang="ja-JP" altLang="ja-JP" dirty="0"/>
              <a:t>決定が投票に付せられることはない。なぜなら、投票は人びとを多数派と少数派に分断するからである。</a:t>
            </a:r>
            <a:endParaRPr lang="en-US" altLang="ja-JP" dirty="0"/>
          </a:p>
          <a:p>
            <a:r>
              <a:rPr lang="ja-JP" altLang="ja-JP"/>
              <a:t>　ポスト</a:t>
            </a:r>
            <a:r>
              <a:rPr lang="ja-JP" altLang="ja-JP" dirty="0"/>
              <a:t>資本主義においては経済と政治（集会やミーティング、コンセンサス</a:t>
            </a:r>
            <a:r>
              <a:rPr lang="ja-JP" altLang="ja-JP"/>
              <a:t>による</a:t>
            </a:r>
            <a:r>
              <a:rPr lang="ja-JP" altLang="en-US"/>
              <a:t>意志決定</a:t>
            </a:r>
            <a:r>
              <a:rPr lang="ja-JP" altLang="ja-JP"/>
              <a:t>）</a:t>
            </a:r>
            <a:r>
              <a:rPr lang="ja-JP" altLang="ja-JP" dirty="0"/>
              <a:t>は分離されず、政治は普通の人びとの日常生活に統合されている。</a:t>
            </a:r>
          </a:p>
          <a:p>
            <a:endParaRPr kumimoji="1" lang="ja-JP" altLang="en-US" dirty="0"/>
          </a:p>
        </p:txBody>
      </p:sp>
    </p:spTree>
    <p:extLst>
      <p:ext uri="{BB962C8B-B14F-4D97-AF65-F5344CB8AC3E}">
        <p14:creationId xmlns:p14="http://schemas.microsoft.com/office/powerpoint/2010/main" val="4835133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２　ラテンアメリカのコモンズ</a:t>
            </a:r>
            <a:br>
              <a:rPr kumimoji="1" lang="en-US" altLang="ja-JP" dirty="0"/>
            </a:br>
            <a:r>
              <a:rPr kumimoji="1" lang="en-US" altLang="ja-JP" dirty="0"/>
              <a:t>        </a:t>
            </a:r>
            <a:r>
              <a:rPr lang="en-US" altLang="ja-JP" dirty="0"/>
              <a:t>A</a:t>
            </a:r>
            <a:r>
              <a:rPr lang="ja-JP" altLang="ja-JP" dirty="0"/>
              <a:t>ポテト・パーク</a:t>
            </a:r>
            <a:r>
              <a:rPr lang="ja-JP" altLang="en-US" dirty="0"/>
              <a:t>：生態的コモンズ</a:t>
            </a:r>
            <a:br>
              <a:rPr lang="ja-JP" altLang="ja-JP" dirty="0"/>
            </a:b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r>
              <a:rPr lang="ja-JP" altLang="ja-JP" dirty="0"/>
              <a:t>ポテト・パーク：</a:t>
            </a:r>
            <a:r>
              <a:rPr lang="ja-JP" altLang="en-US" dirty="0"/>
              <a:t>アンデス高地、</a:t>
            </a:r>
            <a:r>
              <a:rPr lang="ja-JP" altLang="ja-JP" dirty="0"/>
              <a:t>ペルーのクスコ渓谷にある保全地区</a:t>
            </a:r>
          </a:p>
          <a:p>
            <a:r>
              <a:rPr lang="ja-JP" altLang="ja-JP" dirty="0"/>
              <a:t>生物資源や伝統的知識をコミュニティが、共有し共同利用するコモンズの設立</a:t>
            </a:r>
            <a:r>
              <a:rPr lang="ja-JP" altLang="en-US" dirty="0"/>
              <a:t>、</a:t>
            </a:r>
            <a:r>
              <a:rPr lang="ja-JP" altLang="ja-JP" dirty="0"/>
              <a:t>生態</a:t>
            </a:r>
            <a:r>
              <a:rPr lang="ja-JP" altLang="en-US" dirty="0"/>
              <a:t>系</a:t>
            </a:r>
            <a:r>
              <a:rPr lang="ja-JP" altLang="ja-JP" dirty="0"/>
              <a:t>コモンズ：囲い込み</a:t>
            </a:r>
            <a:r>
              <a:rPr lang="ja-JP" altLang="en-US" dirty="0"/>
              <a:t>に対する</a:t>
            </a:r>
            <a:r>
              <a:rPr lang="ja-JP" altLang="ja-JP" dirty="0"/>
              <a:t>カウンター・ヘゲモニー</a:t>
            </a:r>
          </a:p>
          <a:p>
            <a:r>
              <a:rPr lang="en-US" altLang="ja-JP" dirty="0"/>
              <a:t>1998</a:t>
            </a:r>
            <a:r>
              <a:rPr lang="ja-JP" altLang="en-US" dirty="0"/>
              <a:t>年設立、</a:t>
            </a:r>
            <a:r>
              <a:rPr lang="ja-JP" altLang="ja-JP" dirty="0"/>
              <a:t>６つのケチュア系のコミュニティ、人口</a:t>
            </a:r>
            <a:r>
              <a:rPr lang="en-US" altLang="ja-JP" dirty="0"/>
              <a:t>4000</a:t>
            </a:r>
            <a:r>
              <a:rPr lang="ja-JP" altLang="ja-JP" dirty="0"/>
              <a:t>人</a:t>
            </a:r>
          </a:p>
          <a:p>
            <a:r>
              <a:rPr lang="ja-JP" altLang="ja-JP"/>
              <a:t>ジャガイモ</a:t>
            </a:r>
            <a:r>
              <a:rPr lang="ja-JP" altLang="ja-JP" dirty="0"/>
              <a:t>の品種、約</a:t>
            </a:r>
            <a:r>
              <a:rPr lang="en-US" altLang="ja-JP" dirty="0"/>
              <a:t>2000</a:t>
            </a:r>
            <a:r>
              <a:rPr lang="ja-JP" altLang="ja-JP" dirty="0"/>
              <a:t>種</a:t>
            </a:r>
          </a:p>
          <a:p>
            <a:r>
              <a:rPr lang="ja-JP" altLang="ja-JP" dirty="0"/>
              <a:t>伝統的知識のデーターベース化：品種ごとの栽培、加工・保存、料理の方法を記録し、バイオテック企業から</a:t>
            </a:r>
            <a:r>
              <a:rPr lang="ja-JP" altLang="en-US" dirty="0"/>
              <a:t>先住民の権利を</a:t>
            </a:r>
            <a:r>
              <a:rPr lang="ja-JP" altLang="ja-JP" dirty="0"/>
              <a:t>守る</a:t>
            </a:r>
          </a:p>
          <a:p>
            <a:r>
              <a:rPr lang="ja-JP" altLang="ja-JP" dirty="0"/>
              <a:t>いくつかの先住民コミュニティが伝統的資源の情報を共有―＞異常気象への対応力、栽培の品種の多様化など</a:t>
            </a:r>
          </a:p>
          <a:p>
            <a:r>
              <a:rPr lang="ja-JP" altLang="ja-JP" dirty="0"/>
              <a:t>アンデス高地の共有地農業</a:t>
            </a:r>
            <a:r>
              <a:rPr lang="en-US" altLang="ja-JP" dirty="0"/>
              <a:t>open field system</a:t>
            </a:r>
            <a:r>
              <a:rPr lang="ja-JP" altLang="en-US" dirty="0"/>
              <a:t>：</a:t>
            </a:r>
            <a:r>
              <a:rPr lang="ja-JP" altLang="ja-JP" dirty="0"/>
              <a:t>共同で管理する輪作制度、ジャガイモ ー＞大麦―＞休耕地</a:t>
            </a:r>
            <a:r>
              <a:rPr lang="ja-JP" altLang="en-US" dirty="0"/>
              <a:t>＝</a:t>
            </a:r>
            <a:r>
              <a:rPr lang="ja-JP" altLang="ja-JP" dirty="0"/>
              <a:t>家畜の放牧、薪の採集、薬草の栽培</a:t>
            </a:r>
          </a:p>
          <a:p>
            <a:endParaRPr lang="ja-JP" altLang="ja-JP" dirty="0"/>
          </a:p>
          <a:p>
            <a:endParaRPr kumimoji="1" lang="ja-JP" altLang="en-US" dirty="0"/>
          </a:p>
        </p:txBody>
      </p:sp>
    </p:spTree>
    <p:extLst>
      <p:ext uri="{BB962C8B-B14F-4D97-AF65-F5344CB8AC3E}">
        <p14:creationId xmlns:p14="http://schemas.microsoft.com/office/powerpoint/2010/main" val="23316844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B</a:t>
            </a:r>
            <a:r>
              <a:rPr lang="ja-JP" altLang="ja-JP" dirty="0"/>
              <a:t>ブラジルの</a:t>
            </a:r>
            <a:r>
              <a:rPr lang="en-US" altLang="ja-JP" dirty="0"/>
              <a:t>MST</a:t>
            </a:r>
            <a:r>
              <a:rPr lang="ja-JP" altLang="ja-JP" dirty="0"/>
              <a:t>（土地なし農民運動）</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lang="ja-JP" altLang="ja-JP" dirty="0"/>
              <a:t>軍事政権</a:t>
            </a:r>
            <a:r>
              <a:rPr lang="ja-JP" altLang="en-US" dirty="0"/>
              <a:t>時代の</a:t>
            </a:r>
            <a:r>
              <a:rPr lang="en-US" altLang="ja-JP" dirty="0"/>
              <a:t>1979</a:t>
            </a:r>
            <a:r>
              <a:rPr lang="ja-JP" altLang="ja-JP" dirty="0"/>
              <a:t>から開始：大規模農業</a:t>
            </a:r>
            <a:r>
              <a:rPr lang="ja-JP" altLang="en-US" dirty="0"/>
              <a:t>化によって</a:t>
            </a:r>
            <a:r>
              <a:rPr lang="ja-JP" altLang="ja-JP" dirty="0"/>
              <a:t>、小規模の家族農業が土地を奪われる</a:t>
            </a:r>
          </a:p>
          <a:p>
            <a:r>
              <a:rPr lang="ja-JP" altLang="ja-JP" dirty="0"/>
              <a:t>遊休地の占拠の方針</a:t>
            </a:r>
            <a:r>
              <a:rPr lang="ja-JP" altLang="en-US" dirty="0"/>
              <a:t>：</a:t>
            </a:r>
            <a:r>
              <a:rPr lang="ja-JP" altLang="ja-JP" dirty="0"/>
              <a:t>大地主、多国籍企業の所有する遊休地</a:t>
            </a:r>
            <a:r>
              <a:rPr lang="ja-JP" altLang="en-US" dirty="0"/>
              <a:t>を</a:t>
            </a:r>
            <a:r>
              <a:rPr lang="ja-JP" altLang="ja-JP" dirty="0"/>
              <a:t>占拠</a:t>
            </a:r>
            <a:r>
              <a:rPr lang="ja-JP" altLang="en-US" dirty="0"/>
              <a:t>、</a:t>
            </a:r>
            <a:r>
              <a:rPr lang="ja-JP" altLang="ja-JP" dirty="0"/>
              <a:t>農地への権利を政府に申請</a:t>
            </a:r>
            <a:r>
              <a:rPr lang="ja-JP" altLang="en-US" dirty="0"/>
              <a:t>、</a:t>
            </a:r>
            <a:r>
              <a:rPr lang="ja-JP" altLang="ja-JP" dirty="0"/>
              <a:t>長い審査時間</a:t>
            </a:r>
            <a:r>
              <a:rPr lang="ja-JP" altLang="en-US" dirty="0"/>
              <a:t>、</a:t>
            </a:r>
            <a:r>
              <a:rPr lang="ja-JP" altLang="ja-JP" dirty="0"/>
              <a:t>認められれば、遊休地は選挙集団のもの</a:t>
            </a:r>
          </a:p>
          <a:p>
            <a:r>
              <a:rPr lang="ja-JP" altLang="ja-JP" dirty="0"/>
              <a:t>自治的なコミュニティ：</a:t>
            </a:r>
            <a:r>
              <a:rPr lang="en-US" altLang="ja-JP" dirty="0"/>
              <a:t>10</a:t>
            </a:r>
            <a:r>
              <a:rPr lang="ja-JP" altLang="ja-JP" dirty="0"/>
              <a:t>家族を基本単位、</a:t>
            </a:r>
            <a:r>
              <a:rPr lang="en-US" altLang="ja-JP" dirty="0"/>
              <a:t> 2003</a:t>
            </a:r>
            <a:r>
              <a:rPr lang="ja-JP" altLang="ja-JP" dirty="0"/>
              <a:t>年には</a:t>
            </a:r>
            <a:r>
              <a:rPr lang="en-US" altLang="ja-JP" dirty="0"/>
              <a:t>40</a:t>
            </a:r>
            <a:r>
              <a:rPr lang="ja-JP" altLang="ja-JP" dirty="0"/>
              <a:t>万の家族</a:t>
            </a:r>
            <a:r>
              <a:rPr lang="ja-JP" altLang="en-US" dirty="0"/>
              <a:t>、</a:t>
            </a:r>
            <a:r>
              <a:rPr lang="ja-JP" altLang="ja-JP" dirty="0"/>
              <a:t>日常の問題について討議</a:t>
            </a:r>
          </a:p>
          <a:p>
            <a:r>
              <a:rPr lang="en-US" altLang="ja-JP" dirty="0"/>
              <a:t>MST</a:t>
            </a:r>
            <a:r>
              <a:rPr lang="ja-JP" altLang="en-US" dirty="0"/>
              <a:t>の思想的拠りどころ＝</a:t>
            </a:r>
            <a:r>
              <a:rPr lang="ja-JP" altLang="ja-JP" dirty="0"/>
              <a:t>アグロエコロジー</a:t>
            </a:r>
            <a:r>
              <a:rPr lang="ja-JP" altLang="en-US" dirty="0"/>
              <a:t>、</a:t>
            </a:r>
            <a:r>
              <a:rPr lang="ja-JP" altLang="ja-JP" dirty="0"/>
              <a:t>伝統的な農法、土壌の力の回復を重視</a:t>
            </a:r>
            <a:r>
              <a:rPr lang="ja-JP" altLang="en-US" dirty="0"/>
              <a:t>、</a:t>
            </a:r>
            <a:r>
              <a:rPr lang="ja-JP" altLang="ja-JP" dirty="0"/>
              <a:t>バイオテック企業／アグリビジネスに対するカウンター・ヘゲモニー</a:t>
            </a:r>
          </a:p>
          <a:p>
            <a:r>
              <a:rPr lang="en-US" altLang="ja-JP" dirty="0"/>
              <a:t>MST</a:t>
            </a:r>
            <a:r>
              <a:rPr lang="ja-JP" altLang="ja-JP" dirty="0"/>
              <a:t>の教育活動：小学校開設、識字教育、リーダー養成、大学との連携</a:t>
            </a:r>
          </a:p>
          <a:p>
            <a:r>
              <a:rPr lang="ja-JP" altLang="ja-JP" dirty="0"/>
              <a:t>現実に根ざす知識、自発的な学び、変革に参加する子どもの能力育成</a:t>
            </a:r>
          </a:p>
          <a:p>
            <a:r>
              <a:rPr lang="ja-JP" altLang="ja-JP" dirty="0"/>
              <a:t>思想的指針：フレイル『被抑圧者の教育学』 ＋グラムシー＞教育の重要性、農民の主体化、</a:t>
            </a:r>
          </a:p>
          <a:p>
            <a:endParaRPr kumimoji="1" lang="ja-JP" altLang="en-US" dirty="0"/>
          </a:p>
        </p:txBody>
      </p:sp>
      <p:sp>
        <p:nvSpPr>
          <p:cNvPr id="4" name="正方形/長方形 3"/>
          <p:cNvSpPr/>
          <p:nvPr/>
        </p:nvSpPr>
        <p:spPr>
          <a:xfrm>
            <a:off x="4013538" y="3244334"/>
            <a:ext cx="4164923" cy="369332"/>
          </a:xfrm>
          <a:prstGeom prst="rect">
            <a:avLst/>
          </a:prstGeom>
        </p:spPr>
        <p:txBody>
          <a:bodyPr wrap="none">
            <a:spAutoFit/>
          </a:bodyPr>
          <a:lstStyle/>
          <a:p>
            <a:r>
              <a:rPr lang="ja-JP" altLang="ja-JP" dirty="0">
                <a:latin typeface="Century" panose="02040604050505020304" pitchFamily="18" charset="0"/>
                <a:ea typeface="ＭＳ 明朝" panose="02020609040205080304" pitchFamily="17" charset="-128"/>
                <a:cs typeface="Times New Roman" panose="02020603050405020304" pitchFamily="18" charset="0"/>
              </a:rPr>
              <a:t>ブラジルの</a:t>
            </a:r>
            <a:r>
              <a:rPr lang="en-US" altLang="ja-JP" dirty="0">
                <a:latin typeface="Century" panose="02040604050505020304" pitchFamily="18" charset="0"/>
                <a:ea typeface="ＭＳ 明朝" panose="02020609040205080304" pitchFamily="17" charset="-128"/>
                <a:cs typeface="Times New Roman" panose="02020603050405020304" pitchFamily="18" charset="0"/>
              </a:rPr>
              <a:t>MST</a:t>
            </a:r>
            <a:r>
              <a:rPr lang="ja-JP" altLang="ja-JP" dirty="0">
                <a:latin typeface="Century" panose="02040604050505020304" pitchFamily="18" charset="0"/>
                <a:ea typeface="ＭＳ 明朝" panose="02020609040205080304" pitchFamily="17" charset="-128"/>
                <a:cs typeface="Times New Roman" panose="02020603050405020304" pitchFamily="18" charset="0"/>
              </a:rPr>
              <a:t>（土地なし農民運動）</a:t>
            </a:r>
            <a:endParaRPr lang="ja-JP" altLang="en-US" dirty="0"/>
          </a:p>
        </p:txBody>
      </p:sp>
    </p:spTree>
    <p:extLst>
      <p:ext uri="{BB962C8B-B14F-4D97-AF65-F5344CB8AC3E}">
        <p14:creationId xmlns:p14="http://schemas.microsoft.com/office/powerpoint/2010/main" val="42863344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445168"/>
            <a:ext cx="10515600" cy="1768641"/>
          </a:xfrm>
        </p:spPr>
        <p:txBody>
          <a:bodyPr>
            <a:noAutofit/>
          </a:bodyPr>
          <a:lstStyle/>
          <a:p>
            <a:r>
              <a:rPr kumimoji="1" lang="en-US" altLang="ja-JP" sz="4000" dirty="0"/>
              <a:t>C </a:t>
            </a:r>
            <a:r>
              <a:rPr lang="ja-JP" altLang="ja-JP" sz="4000" dirty="0"/>
              <a:t> </a:t>
            </a:r>
            <a:r>
              <a:rPr lang="en-US" altLang="ja-JP" sz="4000" dirty="0"/>
              <a:t>LVC</a:t>
            </a:r>
            <a:r>
              <a:rPr lang="ja-JP" altLang="ja-JP" sz="3200" dirty="0"/>
              <a:t>（ビア・カンペシーナ）農民の道</a:t>
            </a:r>
            <a:br>
              <a:rPr lang="ja-JP" altLang="ja-JP" sz="3200" dirty="0"/>
            </a:br>
            <a:endParaRPr kumimoji="1" lang="ja-JP" altLang="en-US" sz="3200" dirty="0"/>
          </a:p>
        </p:txBody>
      </p:sp>
      <p:sp>
        <p:nvSpPr>
          <p:cNvPr id="3" name="コンテンツ プレースホルダー 2"/>
          <p:cNvSpPr>
            <a:spLocks noGrp="1"/>
          </p:cNvSpPr>
          <p:nvPr>
            <p:ph idx="1"/>
          </p:nvPr>
        </p:nvSpPr>
        <p:spPr/>
        <p:txBody>
          <a:bodyPr>
            <a:normAutofit fontScale="85000" lnSpcReduction="20000"/>
          </a:bodyPr>
          <a:lstStyle/>
          <a:p>
            <a:r>
              <a:rPr lang="en-US" altLang="ja-JP" dirty="0"/>
              <a:t>1993</a:t>
            </a:r>
            <a:r>
              <a:rPr lang="ja-JP" altLang="ja-JP" dirty="0"/>
              <a:t>年設立、</a:t>
            </a:r>
            <a:r>
              <a:rPr lang="en-US" altLang="ja-JP" dirty="0"/>
              <a:t>73</a:t>
            </a:r>
            <a:r>
              <a:rPr lang="ja-JP" altLang="ja-JP" dirty="0"/>
              <a:t>か国</a:t>
            </a:r>
            <a:r>
              <a:rPr lang="en-US" altLang="ja-JP" dirty="0"/>
              <a:t>164</a:t>
            </a:r>
            <a:r>
              <a:rPr lang="ja-JP" altLang="ja-JP" dirty="0"/>
              <a:t>組織、</a:t>
            </a:r>
            <a:r>
              <a:rPr lang="en-US" altLang="ja-JP" dirty="0"/>
              <a:t>2</a:t>
            </a:r>
            <a:r>
              <a:rPr lang="ja-JP" altLang="ja-JP" dirty="0"/>
              <a:t>億５千万人、小農、農業労働者、先住民の全世界的なゆるやかな連合体、南米中心、</a:t>
            </a:r>
            <a:r>
              <a:rPr lang="en-US" altLang="ja-JP" dirty="0"/>
              <a:t>MST</a:t>
            </a:r>
            <a:r>
              <a:rPr lang="ja-JP" altLang="ja-JP" dirty="0"/>
              <a:t>は有力組織</a:t>
            </a:r>
          </a:p>
          <a:p>
            <a:r>
              <a:rPr lang="ja-JP" altLang="ja-JP" dirty="0"/>
              <a:t>・工業化モデルに対抗できる小規模農業のモデルの創出を課題、農民の主体化、アグロエコロジーを指針、バイオテック企業の</a:t>
            </a:r>
            <a:r>
              <a:rPr lang="en-US" altLang="ja-JP" dirty="0"/>
              <a:t>GM</a:t>
            </a:r>
            <a:r>
              <a:rPr lang="ja-JP" altLang="ja-JP" dirty="0"/>
              <a:t>種子の普及に対抗</a:t>
            </a:r>
          </a:p>
          <a:p>
            <a:r>
              <a:rPr lang="ja-JP" altLang="ja-JP" dirty="0"/>
              <a:t>異なる生態系のもとで暮らす小農、先住民のローカル・ノレッジのあいだの対話</a:t>
            </a:r>
          </a:p>
          <a:p>
            <a:r>
              <a:rPr lang="ja-JP" altLang="ja-JP" dirty="0"/>
              <a:t>食料主権：生産者が種子、土地を管理する権利、消費者が安全な食料を消費する権利、</a:t>
            </a:r>
          </a:p>
          <a:p>
            <a:r>
              <a:rPr lang="ja-JP" altLang="ja-JP" dirty="0"/>
              <a:t>アグロエコロジー的農業：固有の生態系と地域の食文化に根ざす多様な品種を栽培</a:t>
            </a:r>
          </a:p>
          <a:p>
            <a:r>
              <a:rPr lang="ja-JP" altLang="ja-JP" dirty="0"/>
              <a:t>・対抗軸としての食料主権＋アグロエコロジー</a:t>
            </a:r>
          </a:p>
          <a:p>
            <a:r>
              <a:rPr lang="ja-JP" altLang="ja-JP" dirty="0"/>
              <a:t>種子の権利の明確化：国連総会</a:t>
            </a:r>
            <a:r>
              <a:rPr lang="en-US" altLang="ja-JP" dirty="0"/>
              <a:t>2018</a:t>
            </a:r>
            <a:r>
              <a:rPr lang="ja-JP" altLang="ja-JP" dirty="0"/>
              <a:t>年</a:t>
            </a:r>
            <a:r>
              <a:rPr lang="en-US" altLang="ja-JP" dirty="0"/>
              <a:t>10</a:t>
            </a:r>
            <a:r>
              <a:rPr lang="ja-JP" altLang="ja-JP" dirty="0"/>
              <a:t>月の「小農宣言」</a:t>
            </a:r>
          </a:p>
          <a:p>
            <a:r>
              <a:rPr lang="ja-JP" altLang="ja-JP" dirty="0"/>
              <a:t>バイオテック企業</a:t>
            </a:r>
            <a:r>
              <a:rPr lang="en-US" altLang="ja-JP" dirty="0"/>
              <a:t>vs LVC</a:t>
            </a:r>
            <a:r>
              <a:rPr lang="ja-JP" altLang="ja-JP" dirty="0"/>
              <a:t>の２つの争点：①どちらが途上国の貧困層の食料入手を可能にするか、⓶どちらが生物多様性の保全に合致した農業か</a:t>
            </a:r>
          </a:p>
          <a:p>
            <a:endParaRPr kumimoji="1" lang="ja-JP" altLang="en-US" dirty="0"/>
          </a:p>
        </p:txBody>
      </p:sp>
      <p:sp>
        <p:nvSpPr>
          <p:cNvPr id="4" name="正方形/長方形 3"/>
          <p:cNvSpPr/>
          <p:nvPr/>
        </p:nvSpPr>
        <p:spPr>
          <a:xfrm>
            <a:off x="3037727" y="3244334"/>
            <a:ext cx="6116546" cy="369332"/>
          </a:xfrm>
          <a:prstGeom prst="rect">
            <a:avLst/>
          </a:prstGeom>
        </p:spPr>
        <p:txBody>
          <a:bodyPr wrap="none">
            <a:spAutoFit/>
          </a:bodyPr>
          <a:lstStyle/>
          <a:p>
            <a:pPr algn="just">
              <a:spcAft>
                <a:spcPts val="0"/>
              </a:spcAft>
            </a:pPr>
            <a:r>
              <a:rPr lang="ja-JP" altLang="ja-JP" kern="100" dirty="0">
                <a:latin typeface="Century" panose="02040604050505020304" pitchFamily="18" charset="0"/>
                <a:ea typeface="ＭＳ 明朝" panose="02020609040205080304" pitchFamily="17" charset="-128"/>
                <a:cs typeface="Times New Roman" panose="02020603050405020304" pitchFamily="18" charset="0"/>
              </a:rPr>
              <a:t> </a:t>
            </a:r>
            <a:r>
              <a:rPr lang="en-US" altLang="ja-JP" kern="100" dirty="0">
                <a:latin typeface="Century" panose="02040604050505020304" pitchFamily="18" charset="0"/>
                <a:ea typeface="ＭＳ 明朝" panose="02020609040205080304" pitchFamily="17" charset="-128"/>
                <a:cs typeface="Times New Roman" panose="02020603050405020304" pitchFamily="18" charset="0"/>
              </a:rPr>
              <a:t>LVC</a:t>
            </a:r>
            <a:r>
              <a:rPr lang="ja-JP" altLang="ja-JP" kern="100" dirty="0">
                <a:latin typeface="Century" panose="02040604050505020304" pitchFamily="18" charset="0"/>
                <a:ea typeface="ＭＳ 明朝" panose="02020609040205080304" pitchFamily="17" charset="-128"/>
                <a:cs typeface="ＭＳ 明朝" panose="02020609040205080304" pitchFamily="17" charset="-128"/>
              </a:rPr>
              <a:t>（ビア・カンペシーナ</a:t>
            </a:r>
            <a:r>
              <a:rPr lang="en-US" altLang="ja-JP" kern="100" dirty="0">
                <a:latin typeface="Century" panose="02040604050505020304" pitchFamily="18" charset="0"/>
                <a:ea typeface="ＭＳ 明朝" panose="02020609040205080304" pitchFamily="17" charset="-128"/>
                <a:cs typeface="ＭＳ 明朝" panose="02020609040205080304" pitchFamily="17" charset="-128"/>
              </a:rPr>
              <a:t>La Vie </a:t>
            </a:r>
            <a:r>
              <a:rPr lang="en-US" altLang="ja-JP" kern="100" dirty="0" err="1">
                <a:latin typeface="Century" panose="02040604050505020304" pitchFamily="18" charset="0"/>
                <a:ea typeface="ＭＳ 明朝" panose="02020609040205080304" pitchFamily="17" charset="-128"/>
                <a:cs typeface="ＭＳ 明朝" panose="02020609040205080304" pitchFamily="17" charset="-128"/>
              </a:rPr>
              <a:t>Compesina</a:t>
            </a:r>
            <a:r>
              <a:rPr lang="ja-JP" altLang="ja-JP" kern="100" dirty="0">
                <a:latin typeface="Century" panose="02040604050505020304" pitchFamily="18" charset="0"/>
                <a:ea typeface="ＭＳ 明朝" panose="02020609040205080304" pitchFamily="17" charset="-128"/>
                <a:cs typeface="ＭＳ 明朝" panose="02020609040205080304" pitchFamily="17" charset="-128"/>
              </a:rPr>
              <a:t>）農民の道</a:t>
            </a:r>
            <a:endParaRPr lang="ja-JP" altLang="ja-JP"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37548586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D</a:t>
            </a:r>
            <a:r>
              <a:rPr lang="ja-JP" altLang="ja-JP" dirty="0"/>
              <a:t>アルゼンチン</a:t>
            </a:r>
            <a:r>
              <a:rPr lang="ja-JP" altLang="ja-JP"/>
              <a:t>のエルアルカ</a:t>
            </a:r>
            <a:br>
              <a:rPr lang="ja-JP" altLang="ja-JP" dirty="0"/>
            </a:br>
            <a:endParaRPr kumimoji="1" lang="ja-JP" altLang="en-US" dirty="0"/>
          </a:p>
        </p:txBody>
      </p:sp>
      <p:sp>
        <p:nvSpPr>
          <p:cNvPr id="3" name="コンテンツ プレースホルダー 2"/>
          <p:cNvSpPr>
            <a:spLocks noGrp="1"/>
          </p:cNvSpPr>
          <p:nvPr>
            <p:ph idx="1"/>
          </p:nvPr>
        </p:nvSpPr>
        <p:spPr/>
        <p:txBody>
          <a:bodyPr>
            <a:normAutofit fontScale="77500" lnSpcReduction="20000"/>
          </a:bodyPr>
          <a:lstStyle/>
          <a:p>
            <a:r>
              <a:rPr lang="ja-JP" altLang="ja-JP" dirty="0"/>
              <a:t>エルアルカ</a:t>
            </a:r>
            <a:r>
              <a:rPr lang="en-US" altLang="ja-JP" dirty="0"/>
              <a:t>(El </a:t>
            </a:r>
            <a:r>
              <a:rPr lang="en-US" altLang="ja-JP" dirty="0" err="1"/>
              <a:t>Arca</a:t>
            </a:r>
            <a:r>
              <a:rPr lang="en-US" altLang="ja-JP" dirty="0"/>
              <a:t>)</a:t>
            </a:r>
            <a:r>
              <a:rPr lang="ja-JP" altLang="ja-JP" dirty="0"/>
              <a:t>生産者・消費者協同組合、</a:t>
            </a:r>
            <a:r>
              <a:rPr lang="en-US" altLang="ja-JP" dirty="0"/>
              <a:t>2001</a:t>
            </a:r>
            <a:r>
              <a:rPr lang="ja-JP" altLang="ja-JP" dirty="0"/>
              <a:t>年設立</a:t>
            </a:r>
          </a:p>
          <a:p>
            <a:r>
              <a:rPr lang="en-US" altLang="ja-JP" dirty="0"/>
              <a:t>200</a:t>
            </a:r>
            <a:r>
              <a:rPr lang="ja-JP" altLang="ja-JP" dirty="0"/>
              <a:t>の小規模生産者）と消費者（</a:t>
            </a:r>
            <a:r>
              <a:rPr lang="en-US" altLang="ja-JP" dirty="0"/>
              <a:t>300</a:t>
            </a:r>
            <a:r>
              <a:rPr lang="ja-JP" altLang="ja-JP" dirty="0"/>
              <a:t>の家族、</a:t>
            </a:r>
            <a:r>
              <a:rPr lang="en-US" altLang="ja-JP" dirty="0"/>
              <a:t>15</a:t>
            </a:r>
            <a:r>
              <a:rPr lang="ja-JP" altLang="ja-JP" dirty="0"/>
              <a:t>の企業、</a:t>
            </a:r>
            <a:r>
              <a:rPr lang="en-US" altLang="ja-JP" dirty="0"/>
              <a:t>15</a:t>
            </a:r>
            <a:r>
              <a:rPr lang="ja-JP" altLang="ja-JP" dirty="0"/>
              <a:t>の</a:t>
            </a:r>
            <a:r>
              <a:rPr lang="en-US" altLang="ja-JP" dirty="0"/>
              <a:t>NPO</a:t>
            </a:r>
            <a:r>
              <a:rPr lang="ja-JP" altLang="ja-JP" dirty="0"/>
              <a:t>など）によって運営</a:t>
            </a:r>
          </a:p>
          <a:p>
            <a:r>
              <a:rPr lang="ja-JP" altLang="ja-JP" dirty="0"/>
              <a:t>通貨危機が襲った</a:t>
            </a:r>
            <a:r>
              <a:rPr lang="en-US" altLang="ja-JP" dirty="0"/>
              <a:t>2001</a:t>
            </a:r>
            <a:r>
              <a:rPr lang="ja-JP" altLang="ja-JP" dirty="0"/>
              <a:t>年に失業（メンドーサの失業率は</a:t>
            </a:r>
            <a:r>
              <a:rPr lang="en-US" altLang="ja-JP" dirty="0"/>
              <a:t>40</a:t>
            </a:r>
            <a:r>
              <a:rPr lang="ja-JP" altLang="ja-JP" dirty="0"/>
              <a:t>％）や極度の貧困などの経済危機にコミュニティ・プロジェクトとして対応するために設立された</a:t>
            </a:r>
          </a:p>
          <a:p>
            <a:r>
              <a:rPr lang="ja-JP" altLang="ja-JP" dirty="0"/>
              <a:t>消費者：家族、</a:t>
            </a:r>
            <a:r>
              <a:rPr lang="en-US" altLang="ja-JP" dirty="0"/>
              <a:t>NPO</a:t>
            </a:r>
            <a:r>
              <a:rPr lang="ja-JP" altLang="ja-JP" dirty="0" err="1"/>
              <a:t>、</a:t>
            </a:r>
            <a:r>
              <a:rPr lang="ja-JP" altLang="ja-JP" dirty="0"/>
              <a:t>学生、公的機関は、生産物の質や価格、その製造工程だけでなく、自分たちの消費という単なる行為がコミュニティ全体および生産者に及ぼす影響にも関心をもつ</a:t>
            </a:r>
          </a:p>
          <a:p>
            <a:r>
              <a:rPr lang="ja-JP" altLang="ja-JP" dirty="0"/>
              <a:t>製品やサービスの価格決定：環境基準や公正な賃金、フェアートレードなどの共通の原則に従い、購買行為の社会的結果に対する責任を自覚する消費者との合意</a:t>
            </a:r>
          </a:p>
          <a:p>
            <a:r>
              <a:rPr lang="ja-JP" altLang="ja-JP" dirty="0"/>
              <a:t>生産者間、および生産者と消費者との関係を透明化、市場価格を民主主義的な意志決定によって置き換えることを試みている。</a:t>
            </a:r>
          </a:p>
          <a:p>
            <a:r>
              <a:rPr lang="ja-JP" altLang="ja-JP" dirty="0"/>
              <a:t>責任を通しての自由（</a:t>
            </a:r>
            <a:r>
              <a:rPr lang="ja-JP" altLang="en-US" dirty="0"/>
              <a:t>カール・</a:t>
            </a:r>
            <a:r>
              <a:rPr lang="ja-JP" altLang="ja-JP" dirty="0"/>
              <a:t>ポランニー）を達成する生活様式の構成要素。</a:t>
            </a:r>
          </a:p>
          <a:p>
            <a:endParaRPr kumimoji="1" lang="ja-JP" altLang="en-US" dirty="0"/>
          </a:p>
        </p:txBody>
      </p:sp>
    </p:spTree>
    <p:extLst>
      <p:ext uri="{BB962C8B-B14F-4D97-AF65-F5344CB8AC3E}">
        <p14:creationId xmlns:p14="http://schemas.microsoft.com/office/powerpoint/2010/main" val="25177210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３　デジタル・コモンズ</a:t>
            </a:r>
          </a:p>
        </p:txBody>
      </p:sp>
      <p:sp>
        <p:nvSpPr>
          <p:cNvPr id="3" name="コンテンツ プレースホルダー 2"/>
          <p:cNvSpPr>
            <a:spLocks noGrp="1"/>
          </p:cNvSpPr>
          <p:nvPr>
            <p:ph idx="1"/>
          </p:nvPr>
        </p:nvSpPr>
        <p:spPr/>
        <p:txBody>
          <a:bodyPr>
            <a:normAutofit fontScale="92500" lnSpcReduction="10000"/>
          </a:bodyPr>
          <a:lstStyle/>
          <a:p>
            <a:r>
              <a:rPr kumimoji="1" lang="ja-JP" altLang="en-US" dirty="0"/>
              <a:t>開発者・利用者のコミュニティが管理する共用資源</a:t>
            </a:r>
            <a:endParaRPr kumimoji="1" lang="en-US" altLang="ja-JP" dirty="0"/>
          </a:p>
          <a:p>
            <a:pPr marL="0" indent="0">
              <a:buNone/>
            </a:pPr>
            <a:r>
              <a:rPr lang="ja-JP" altLang="en-US" dirty="0"/>
              <a:t>　新たなフリー・ソフトウェアを開発し、共用資源プールを増殖</a:t>
            </a:r>
            <a:endParaRPr lang="en-US" altLang="ja-JP" dirty="0"/>
          </a:p>
          <a:p>
            <a:pPr marL="0" indent="0">
              <a:buNone/>
            </a:pPr>
            <a:r>
              <a:rPr kumimoji="1" lang="ja-JP" altLang="en-US" dirty="0"/>
              <a:t>・</a:t>
            </a:r>
            <a:r>
              <a:rPr kumimoji="1" lang="en-US" altLang="ja-JP" dirty="0"/>
              <a:t>FLOSS</a:t>
            </a:r>
            <a:r>
              <a:rPr kumimoji="1" lang="ja-JP" altLang="en-US" dirty="0"/>
              <a:t>コミュニティの形成（自由ソフトウェア・オープンソフトウェア</a:t>
            </a:r>
            <a:endParaRPr kumimoji="1" lang="en-US" altLang="ja-JP" dirty="0"/>
          </a:p>
          <a:p>
            <a:pPr marL="0" indent="0">
              <a:buNone/>
            </a:pPr>
            <a:r>
              <a:rPr lang="en-US" altLang="ja-JP" dirty="0"/>
              <a:t>Free/</a:t>
            </a:r>
            <a:r>
              <a:rPr lang="en-US" altLang="ja-JP" dirty="0" err="1"/>
              <a:t>Libre</a:t>
            </a:r>
            <a:r>
              <a:rPr lang="en-US" altLang="ja-JP" dirty="0"/>
              <a:t> and Open Source Software)</a:t>
            </a:r>
            <a:r>
              <a:rPr lang="ja-JP" altLang="en-US" dirty="0" err="1"/>
              <a:t>、</a:t>
            </a:r>
            <a:r>
              <a:rPr lang="en-US" altLang="ja-JP" dirty="0"/>
              <a:t>Linux OS</a:t>
            </a:r>
            <a:r>
              <a:rPr lang="ja-JP" altLang="en-US" dirty="0"/>
              <a:t>の開発</a:t>
            </a:r>
            <a:endParaRPr lang="en-US" altLang="ja-JP" dirty="0"/>
          </a:p>
          <a:p>
            <a:r>
              <a:rPr lang="ja-JP" altLang="en-US" dirty="0"/>
              <a:t>フリーマンの</a:t>
            </a:r>
            <a:r>
              <a:rPr lang="en-US" altLang="ja-JP" dirty="0"/>
              <a:t>1980</a:t>
            </a:r>
            <a:r>
              <a:rPr lang="ja-JP" altLang="en-US" dirty="0"/>
              <a:t>年代のフリー・ソフトウェア運動、自由な創造的実践、知的財産権を批判</a:t>
            </a:r>
            <a:endParaRPr lang="en-US" altLang="ja-JP" dirty="0"/>
          </a:p>
          <a:p>
            <a:r>
              <a:rPr lang="en-US" altLang="ja-JP" dirty="0"/>
              <a:t>GPL(General Public License)=</a:t>
            </a:r>
            <a:r>
              <a:rPr lang="ja-JP" altLang="en-US" dirty="0"/>
              <a:t>情報資源共有、おもしろいソフトウェアの増殖させるコミュニティをつくる制度的枠組み</a:t>
            </a:r>
            <a:r>
              <a:rPr lang="en-US" altLang="ja-JP" dirty="0"/>
              <a:t> </a:t>
            </a:r>
            <a:endParaRPr lang="ja-JP" altLang="ja-JP" dirty="0"/>
          </a:p>
          <a:p>
            <a:pPr marL="0" indent="0">
              <a:buNone/>
            </a:pPr>
            <a:r>
              <a:rPr kumimoji="1" lang="ja-JP" altLang="en-US"/>
              <a:t>・</a:t>
            </a:r>
            <a:r>
              <a:rPr kumimoji="1" lang="en-US" altLang="ja-JP" dirty="0"/>
              <a:t>CBPP</a:t>
            </a:r>
            <a:r>
              <a:rPr kumimoji="1" lang="ja-JP" altLang="en-US" dirty="0"/>
              <a:t>の優位性</a:t>
            </a:r>
            <a:r>
              <a:rPr kumimoji="1" lang="en-US" altLang="ja-JP" dirty="0"/>
              <a:t>(commons-based peer production)</a:t>
            </a:r>
          </a:p>
          <a:p>
            <a:pPr marL="0" indent="0">
              <a:buNone/>
            </a:pPr>
            <a:r>
              <a:rPr lang="ja-JP" altLang="en-US" dirty="0"/>
              <a:t>・バウエンスほか（</a:t>
            </a:r>
            <a:r>
              <a:rPr lang="en-US" altLang="ja-JP" dirty="0"/>
              <a:t>2019</a:t>
            </a:r>
            <a:r>
              <a:rPr lang="ja-JP" altLang="en-US" dirty="0"/>
              <a:t>）</a:t>
            </a:r>
            <a:r>
              <a:rPr lang="en-US" altLang="ja-JP" dirty="0"/>
              <a:t>『peer to peer.</a:t>
            </a:r>
            <a:r>
              <a:rPr lang="ja-JP" altLang="en-US" dirty="0"/>
              <a:t>コモンズ宣言</a:t>
            </a:r>
            <a:r>
              <a:rPr lang="en-US" altLang="ja-JP" dirty="0"/>
              <a:t>』</a:t>
            </a:r>
            <a:r>
              <a:rPr lang="ja-JP" altLang="en-US" dirty="0"/>
              <a:t>が提起するもの</a:t>
            </a:r>
            <a:endParaRPr kumimoji="1" lang="en-US" altLang="ja-JP" dirty="0"/>
          </a:p>
          <a:p>
            <a:pPr marL="0" indent="0">
              <a:buNone/>
            </a:pPr>
            <a:endParaRPr kumimoji="1" lang="en-US" altLang="ja-JP" dirty="0"/>
          </a:p>
          <a:p>
            <a:pPr marL="0" indent="0">
              <a:buNone/>
            </a:pPr>
            <a:endParaRPr kumimoji="1" lang="ja-JP" altLang="en-US" dirty="0"/>
          </a:p>
        </p:txBody>
      </p:sp>
    </p:spTree>
    <p:extLst>
      <p:ext uri="{BB962C8B-B14F-4D97-AF65-F5344CB8AC3E}">
        <p14:creationId xmlns:p14="http://schemas.microsoft.com/office/powerpoint/2010/main" val="21181579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市場的調整とコモンズ的調整の比較</a:t>
            </a:r>
          </a:p>
        </p:txBody>
      </p:sp>
      <p:sp>
        <p:nvSpPr>
          <p:cNvPr id="3" name="コンテンツ プレースホルダー 2"/>
          <p:cNvSpPr>
            <a:spLocks noGrp="1"/>
          </p:cNvSpPr>
          <p:nvPr>
            <p:ph idx="1"/>
          </p:nvPr>
        </p:nvSpPr>
        <p:spPr/>
        <p:txBody>
          <a:bodyPr/>
          <a:lstStyle/>
          <a:p>
            <a:pPr marL="0" indent="0">
              <a:buNone/>
            </a:pPr>
            <a:r>
              <a:rPr lang="ja-JP" altLang="en-US" dirty="0"/>
              <a:t>市場的調整　　　　　ヒエラルキー・国家　　　　　　　　コモンズ</a:t>
            </a:r>
            <a:endParaRPr lang="en-US" altLang="ja-JP" dirty="0"/>
          </a:p>
          <a:p>
            <a:pPr marL="0" indent="0">
              <a:buNone/>
            </a:pPr>
            <a:r>
              <a:rPr kumimoji="1" lang="ja-JP" altLang="en-US" dirty="0"/>
              <a:t>価格調整　　　　　　命令、服従　　　　　　　　　　　対等者の相互調整</a:t>
            </a:r>
            <a:endParaRPr kumimoji="1" lang="en-US" altLang="ja-JP" dirty="0"/>
          </a:p>
          <a:p>
            <a:pPr marL="0" indent="0">
              <a:buNone/>
            </a:pPr>
            <a:r>
              <a:rPr lang="ja-JP" altLang="en-US" dirty="0"/>
              <a:t>伝達情報小　　　　　マニュアル化　　　　　　　　多い、生きた情報</a:t>
            </a:r>
            <a:endParaRPr lang="en-US" altLang="ja-JP" dirty="0"/>
          </a:p>
          <a:p>
            <a:pPr marL="0" indent="0">
              <a:buNone/>
            </a:pPr>
            <a:r>
              <a:rPr kumimoji="1" lang="ja-JP" altLang="en-US" dirty="0"/>
              <a:t>伝達ルート少ない　少ない、一方的　　　　　　　　　多数</a:t>
            </a:r>
            <a:endParaRPr kumimoji="1" lang="en-US" altLang="ja-JP" dirty="0"/>
          </a:p>
          <a:p>
            <a:pPr marL="0" indent="0">
              <a:buNone/>
            </a:pPr>
            <a:r>
              <a:rPr lang="ja-JP" altLang="en-US" dirty="0"/>
              <a:t>調整速度速い　　　　速い　　　　　　　　　　</a:t>
            </a:r>
            <a:r>
              <a:rPr lang="ja-JP" altLang="en-US"/>
              <a:t>　　　合意プロセス重視</a:t>
            </a:r>
            <a:endParaRPr lang="en-US" altLang="ja-JP" dirty="0"/>
          </a:p>
          <a:p>
            <a:pPr marL="0" indent="0">
              <a:buNone/>
            </a:pPr>
            <a:r>
              <a:rPr lang="ja-JP" altLang="en-US" dirty="0"/>
              <a:t>イノベーション強い　弱い　　　　　　　　　　　　　　　　伝統的知識</a:t>
            </a:r>
            <a:endParaRPr lang="en-US" altLang="ja-JP" dirty="0"/>
          </a:p>
          <a:p>
            <a:pPr marL="0" indent="0">
              <a:buNone/>
            </a:pPr>
            <a:r>
              <a:rPr lang="ja-JP" altLang="en-US" dirty="0"/>
              <a:t>　　　　　　　　　　　　　　　　　　　　　　　　　　　　デジタルコモンズ強い　　　　　　　　　　　　　　　　</a:t>
            </a:r>
            <a:endParaRPr kumimoji="1" lang="ja-JP" altLang="en-US" dirty="0"/>
          </a:p>
        </p:txBody>
      </p:sp>
    </p:spTree>
    <p:extLst>
      <p:ext uri="{BB962C8B-B14F-4D97-AF65-F5344CB8AC3E}">
        <p14:creationId xmlns:p14="http://schemas.microsoft.com/office/powerpoint/2010/main" val="11072527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365126"/>
            <a:ext cx="10515600" cy="681622"/>
          </a:xfrm>
        </p:spPr>
        <p:txBody>
          <a:bodyPr>
            <a:normAutofit/>
          </a:bodyPr>
          <a:lstStyle/>
          <a:p>
            <a:r>
              <a:rPr kumimoji="1" lang="ja-JP" altLang="en-US" sz="2000" dirty="0"/>
              <a:t>参考文献</a:t>
            </a:r>
          </a:p>
        </p:txBody>
      </p:sp>
      <p:sp>
        <p:nvSpPr>
          <p:cNvPr id="3" name="コンテンツ プレースホルダー 2"/>
          <p:cNvSpPr>
            <a:spLocks noGrp="1"/>
          </p:cNvSpPr>
          <p:nvPr>
            <p:ph idx="1"/>
          </p:nvPr>
        </p:nvSpPr>
        <p:spPr>
          <a:xfrm>
            <a:off x="838200" y="1046748"/>
            <a:ext cx="10515600" cy="4913647"/>
          </a:xfrm>
        </p:spPr>
        <p:txBody>
          <a:bodyPr>
            <a:normAutofit fontScale="77500" lnSpcReduction="20000"/>
          </a:bodyPr>
          <a:lstStyle/>
          <a:p>
            <a:endParaRPr lang="ja-JP" altLang="ja-JP" dirty="0"/>
          </a:p>
          <a:p>
            <a:pPr lvl="0"/>
            <a:r>
              <a:rPr lang="ja-JP" altLang="ja-JP" dirty="0"/>
              <a:t>オストロム</a:t>
            </a:r>
            <a:r>
              <a:rPr lang="en-US" altLang="ja-JP" dirty="0"/>
              <a:t>,E.(2022)</a:t>
            </a:r>
            <a:r>
              <a:rPr lang="ja-JP" altLang="ja-JP" dirty="0"/>
              <a:t>『コモンズのガバナンス――人びとの協働と制度の進化』原田禎夫他訳、晃洋書房</a:t>
            </a:r>
          </a:p>
          <a:p>
            <a:pPr lvl="0"/>
            <a:r>
              <a:rPr lang="ja-JP" altLang="ja-JP" dirty="0"/>
              <a:t>カリス</a:t>
            </a:r>
            <a:r>
              <a:rPr lang="en-US" altLang="ja-JP" dirty="0"/>
              <a:t>,J., </a:t>
            </a:r>
            <a:r>
              <a:rPr lang="ja-JP" altLang="ja-JP" dirty="0"/>
              <a:t>ポールソン</a:t>
            </a:r>
            <a:r>
              <a:rPr lang="en-US" altLang="ja-JP" dirty="0"/>
              <a:t>,S., </a:t>
            </a:r>
            <a:r>
              <a:rPr lang="ja-JP" altLang="ja-JP" dirty="0"/>
              <a:t>ダリサ</a:t>
            </a:r>
            <a:r>
              <a:rPr lang="en-US" altLang="ja-JP" dirty="0"/>
              <a:t>,G., </a:t>
            </a:r>
            <a:r>
              <a:rPr lang="ja-JP" altLang="ja-JP" dirty="0"/>
              <a:t>デマリア</a:t>
            </a:r>
            <a:r>
              <a:rPr lang="en-US" altLang="ja-JP" dirty="0"/>
              <a:t>,F. (2021).</a:t>
            </a:r>
            <a:r>
              <a:rPr lang="ja-JP" altLang="ja-JP" dirty="0"/>
              <a:t>『なぜ、脱成長なのか』</a:t>
            </a:r>
            <a:r>
              <a:rPr lang="en-US" altLang="ja-JP" dirty="0"/>
              <a:t>NHK</a:t>
            </a:r>
            <a:r>
              <a:rPr lang="ja-JP" altLang="ja-JP" dirty="0"/>
              <a:t>出版</a:t>
            </a:r>
          </a:p>
          <a:p>
            <a:pPr lvl="0"/>
            <a:r>
              <a:rPr lang="ja-JP" altLang="ja-JP" dirty="0"/>
              <a:t>斎藤幸平</a:t>
            </a:r>
            <a:r>
              <a:rPr lang="en-US" altLang="ja-JP" dirty="0"/>
              <a:t>(2020)</a:t>
            </a:r>
            <a:r>
              <a:rPr lang="ja-JP" altLang="ja-JP" dirty="0"/>
              <a:t>『人新世の「資本論」』集英社</a:t>
            </a:r>
          </a:p>
          <a:p>
            <a:pPr lvl="0"/>
            <a:r>
              <a:rPr lang="ja-JP" altLang="ja-JP" dirty="0"/>
              <a:t>ヒッケル</a:t>
            </a:r>
            <a:r>
              <a:rPr lang="en-US" altLang="ja-JP" dirty="0"/>
              <a:t>,J.( 2020</a:t>
            </a:r>
            <a:r>
              <a:rPr lang="ja-JP" altLang="en-US"/>
              <a:t>／</a:t>
            </a:r>
            <a:r>
              <a:rPr lang="en-US" altLang="ja-JP"/>
              <a:t>2023</a:t>
            </a:r>
            <a:r>
              <a:rPr lang="en-US" altLang="ja-JP" dirty="0"/>
              <a:t>.)</a:t>
            </a:r>
            <a:r>
              <a:rPr lang="ja-JP" altLang="ja-JP" dirty="0"/>
              <a:t>『資本主義の次に来る社会』東洋経済新報社</a:t>
            </a:r>
          </a:p>
          <a:p>
            <a:pPr lvl="0"/>
            <a:r>
              <a:rPr lang="ja-JP" altLang="ja-JP" dirty="0"/>
              <a:t>山本眞人（</a:t>
            </a:r>
            <a:r>
              <a:rPr lang="en-US" altLang="ja-JP" dirty="0"/>
              <a:t>2023</a:t>
            </a:r>
            <a:r>
              <a:rPr lang="ja-JP" altLang="ja-JP" dirty="0"/>
              <a:t>）『コモンズ思考をマッピングする』</a:t>
            </a:r>
            <a:r>
              <a:rPr lang="en-US" altLang="ja-JP" dirty="0"/>
              <a:t>BMFT</a:t>
            </a:r>
          </a:p>
          <a:p>
            <a:pPr marL="0" lvl="0" indent="0">
              <a:buNone/>
            </a:pPr>
            <a:r>
              <a:rPr lang="ja-JP" altLang="en-US" dirty="0"/>
              <a:t>・</a:t>
            </a:r>
            <a:r>
              <a:rPr lang="en-US" altLang="ja-JP" dirty="0" err="1"/>
              <a:t>Bauwens,M</a:t>
            </a:r>
            <a:r>
              <a:rPr lang="en-US" altLang="ja-JP" dirty="0"/>
              <a:t>. el al.(2019)Peer To </a:t>
            </a:r>
            <a:r>
              <a:rPr lang="en-US" altLang="ja-JP" dirty="0" err="1"/>
              <a:t>Peer.The</a:t>
            </a:r>
            <a:r>
              <a:rPr lang="en-US" altLang="ja-JP" dirty="0"/>
              <a:t> Commons </a:t>
            </a:r>
            <a:r>
              <a:rPr lang="en-US" altLang="ja-JP" dirty="0" err="1"/>
              <a:t>Manifesto,University</a:t>
            </a:r>
            <a:r>
              <a:rPr lang="en-US" altLang="ja-JP" dirty="0"/>
              <a:t> of Westminster Press.</a:t>
            </a:r>
          </a:p>
          <a:p>
            <a:pPr lvl="0"/>
            <a:r>
              <a:rPr lang="en-US" altLang="ja-JP" dirty="0" err="1"/>
              <a:t>Bollier,D</a:t>
            </a:r>
            <a:r>
              <a:rPr lang="en-US" altLang="ja-JP" dirty="0"/>
              <a:t>. et </a:t>
            </a:r>
            <a:r>
              <a:rPr lang="en-US" altLang="ja-JP" dirty="0" err="1"/>
              <a:t>Helfrich,S.eds</a:t>
            </a:r>
            <a:r>
              <a:rPr lang="en-US" altLang="ja-JP" dirty="0"/>
              <a:t>.(2012)The Wealth of the Commons, </a:t>
            </a:r>
            <a:r>
              <a:rPr lang="en-US" altLang="ja-JP" dirty="0" err="1"/>
              <a:t>Levellers</a:t>
            </a:r>
            <a:r>
              <a:rPr lang="en-US" altLang="ja-JP" dirty="0"/>
              <a:t> Press.</a:t>
            </a:r>
            <a:endParaRPr lang="ja-JP" altLang="ja-JP" dirty="0"/>
          </a:p>
          <a:p>
            <a:pPr lvl="0"/>
            <a:r>
              <a:rPr lang="en-US" altLang="ja-JP" dirty="0" err="1"/>
              <a:t>Bollier,D</a:t>
            </a:r>
            <a:r>
              <a:rPr lang="en-US" altLang="ja-JP" dirty="0"/>
              <a:t>. et </a:t>
            </a:r>
            <a:r>
              <a:rPr lang="en-US" altLang="ja-JP" dirty="0" err="1"/>
              <a:t>Helfrich,S</a:t>
            </a:r>
            <a:r>
              <a:rPr lang="en-US" altLang="ja-JP" dirty="0"/>
              <a:t>.(2019)</a:t>
            </a:r>
            <a:r>
              <a:rPr lang="en-US" altLang="ja-JP" dirty="0" err="1"/>
              <a:t>Free,Fair</a:t>
            </a:r>
            <a:r>
              <a:rPr lang="en-US" altLang="ja-JP" dirty="0"/>
              <a:t> and Alive The Insurgent Power of the </a:t>
            </a:r>
            <a:r>
              <a:rPr lang="en-US" altLang="ja-JP" dirty="0" err="1"/>
              <a:t>Commons,New</a:t>
            </a:r>
            <a:r>
              <a:rPr lang="en-US" altLang="ja-JP" dirty="0"/>
              <a:t> Society Publishers.</a:t>
            </a:r>
            <a:endParaRPr lang="ja-JP" altLang="ja-JP" dirty="0"/>
          </a:p>
          <a:p>
            <a:pPr lvl="0"/>
            <a:r>
              <a:rPr lang="en-US" altLang="ja-JP" dirty="0" err="1"/>
              <a:t>Hickel,J</a:t>
            </a:r>
            <a:r>
              <a:rPr lang="en-US" altLang="ja-JP" dirty="0"/>
              <a:t>.(2019)</a:t>
            </a:r>
            <a:r>
              <a:rPr lang="en-US" altLang="ja-JP" dirty="0" err="1"/>
              <a:t>Degrowth</a:t>
            </a:r>
            <a:r>
              <a:rPr lang="en-US" altLang="ja-JP" dirty="0"/>
              <a:t>: a theory of radical </a:t>
            </a:r>
            <a:r>
              <a:rPr lang="en-US" altLang="ja-JP" dirty="0" err="1"/>
              <a:t>abundance,Real</a:t>
            </a:r>
            <a:r>
              <a:rPr lang="en-US" altLang="ja-JP" dirty="0"/>
              <a:t>-world economics review,no.87.</a:t>
            </a:r>
            <a:endParaRPr lang="ja-JP" altLang="ja-JP" dirty="0"/>
          </a:p>
          <a:p>
            <a:endParaRPr kumimoji="1" lang="ja-JP" altLang="en-US" dirty="0"/>
          </a:p>
        </p:txBody>
      </p:sp>
    </p:spTree>
    <p:extLst>
      <p:ext uri="{BB962C8B-B14F-4D97-AF65-F5344CB8AC3E}">
        <p14:creationId xmlns:p14="http://schemas.microsoft.com/office/powerpoint/2010/main" val="2497080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市場と国家を超えるコモンズ：</a:t>
            </a:r>
            <a:r>
              <a:rPr kumimoji="1" lang="en-US" altLang="ja-JP" dirty="0"/>
              <a:t>1990</a:t>
            </a:r>
            <a:r>
              <a:rPr kumimoji="1" lang="ja-JP" altLang="en-US" dirty="0"/>
              <a:t>年代の文脈</a:t>
            </a:r>
          </a:p>
        </p:txBody>
      </p:sp>
      <p:sp>
        <p:nvSpPr>
          <p:cNvPr id="3" name="コンテンツ プレースホルダー 2"/>
          <p:cNvSpPr>
            <a:spLocks noGrp="1"/>
          </p:cNvSpPr>
          <p:nvPr>
            <p:ph idx="1"/>
          </p:nvPr>
        </p:nvSpPr>
        <p:spPr/>
        <p:txBody>
          <a:bodyPr>
            <a:normAutofit lnSpcReduction="10000"/>
          </a:bodyPr>
          <a:lstStyle/>
          <a:p>
            <a:pPr marL="0" indent="0">
              <a:buNone/>
            </a:pPr>
            <a:r>
              <a:rPr kumimoji="1" lang="ja-JP" altLang="en-US" dirty="0"/>
              <a:t>・地球環境危機：温暖化、生物多様性の喪失、砂漠化</a:t>
            </a:r>
            <a:endParaRPr kumimoji="1" lang="en-US" altLang="ja-JP" dirty="0"/>
          </a:p>
          <a:p>
            <a:pPr marL="0" indent="0">
              <a:buNone/>
            </a:pPr>
            <a:r>
              <a:rPr lang="ja-JP" altLang="en-US" dirty="0"/>
              <a:t>・市場経済による生態系共有財（種子）。デジタル・コモンズ（インターネットを通じて生まれた知識、ソフト、データ）の囲い込み</a:t>
            </a:r>
            <a:endParaRPr lang="en-US" altLang="ja-JP" dirty="0"/>
          </a:p>
          <a:p>
            <a:pPr marL="0" indent="0">
              <a:buNone/>
            </a:pPr>
            <a:r>
              <a:rPr kumimoji="1" lang="ja-JP" altLang="en-US" dirty="0"/>
              <a:t>・大規模農業化による小農や農場労働者、先住民の貧困化</a:t>
            </a:r>
            <a:endParaRPr kumimoji="1" lang="en-US" altLang="ja-JP" dirty="0"/>
          </a:p>
          <a:p>
            <a:pPr marL="0" indent="0">
              <a:buNone/>
            </a:pPr>
            <a:r>
              <a:rPr lang="ja-JP" altLang="en-US" dirty="0"/>
              <a:t>・</a:t>
            </a:r>
            <a:r>
              <a:rPr lang="en-US" altLang="ja-JP" dirty="0"/>
              <a:t>21</a:t>
            </a:r>
            <a:r>
              <a:rPr lang="ja-JP" altLang="en-US" dirty="0"/>
              <a:t>世紀の経済危機：２００８の世界同時金融不況、</a:t>
            </a:r>
            <a:r>
              <a:rPr lang="en-US" altLang="ja-JP" dirty="0"/>
              <a:t>2011</a:t>
            </a:r>
            <a:r>
              <a:rPr lang="ja-JP" altLang="en-US" dirty="0"/>
              <a:t>の緊縮政策</a:t>
            </a:r>
            <a:endParaRPr kumimoji="1" lang="en-US" altLang="ja-JP" dirty="0"/>
          </a:p>
          <a:p>
            <a:pPr marL="0" indent="0">
              <a:buNone/>
            </a:pPr>
            <a:r>
              <a:rPr lang="ja-JP" altLang="en-US" dirty="0"/>
              <a:t>・ヒッケル（</a:t>
            </a:r>
            <a:r>
              <a:rPr lang="en-US" altLang="ja-JP" dirty="0"/>
              <a:t>2020</a:t>
            </a:r>
            <a:r>
              <a:rPr lang="ja-JP" altLang="en-US" dirty="0"/>
              <a:t>）、カリスら脱成長学派の発見</a:t>
            </a:r>
            <a:endParaRPr lang="en-US" altLang="ja-JP" dirty="0"/>
          </a:p>
          <a:p>
            <a:pPr marL="0" indent="0">
              <a:buNone/>
            </a:pPr>
            <a:r>
              <a:rPr kumimoji="1" lang="ja-JP" altLang="en-US" dirty="0"/>
              <a:t>本源的蓄積＝植民地主義</a:t>
            </a:r>
            <a:r>
              <a:rPr kumimoji="1" lang="ja-JP" altLang="en-US" dirty="0" err="1"/>
              <a:t>ー</a:t>
            </a:r>
            <a:r>
              <a:rPr kumimoji="1" lang="ja-JP" altLang="en-US" dirty="0"/>
              <a:t>＞共同体と互恵性の破壊</a:t>
            </a:r>
            <a:r>
              <a:rPr kumimoji="1" lang="ja-JP" altLang="en-US" dirty="0" err="1"/>
              <a:t>ー</a:t>
            </a:r>
            <a:r>
              <a:rPr kumimoji="1" lang="ja-JP" altLang="en-US" dirty="0"/>
              <a:t>＞人為的希少性</a:t>
            </a:r>
            <a:r>
              <a:rPr kumimoji="1" lang="ja-JP" altLang="en-US" dirty="0" err="1"/>
              <a:t>ー</a:t>
            </a:r>
            <a:r>
              <a:rPr kumimoji="1" lang="ja-JP" altLang="en-US" dirty="0"/>
              <a:t>＞資本主義の発展</a:t>
            </a:r>
            <a:endParaRPr kumimoji="1" lang="en-US" altLang="ja-JP" dirty="0"/>
          </a:p>
          <a:p>
            <a:pPr marL="0" indent="0">
              <a:buNone/>
            </a:pPr>
            <a:r>
              <a:rPr lang="ja-JP" altLang="en-US" dirty="0"/>
              <a:t>オルタナティブとしてのコモンズの回復を通しての人為的希少性の縮減</a:t>
            </a:r>
            <a:endParaRPr kumimoji="1" lang="ja-JP" altLang="en-US" dirty="0"/>
          </a:p>
        </p:txBody>
      </p:sp>
    </p:spTree>
    <p:extLst>
      <p:ext uri="{BB962C8B-B14F-4D97-AF65-F5344CB8AC3E}">
        <p14:creationId xmlns:p14="http://schemas.microsoft.com/office/powerpoint/2010/main" val="836189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コモンズへの</a:t>
            </a:r>
            <a:r>
              <a:rPr lang="ja-JP" altLang="en-US" dirty="0"/>
              <a:t>関心の復活　</a:t>
            </a:r>
            <a:r>
              <a:rPr lang="ja-JP" altLang="ja-JP" dirty="0"/>
              <a:t>エリノア・オストロム</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pPr marL="0" indent="0">
              <a:buNone/>
            </a:pPr>
            <a:r>
              <a:rPr lang="ja-JP" altLang="ja-JP" dirty="0"/>
              <a:t>『コモンズのガバナンス――人びとの協働と制度の進化』（</a:t>
            </a:r>
            <a:r>
              <a:rPr lang="en-US" altLang="ja-JP" dirty="0"/>
              <a:t> 1990</a:t>
            </a:r>
            <a:r>
              <a:rPr lang="ja-JP" altLang="en-US" dirty="0"/>
              <a:t>／</a:t>
            </a:r>
            <a:r>
              <a:rPr lang="en-US" altLang="ja-JP" dirty="0"/>
              <a:t>2022</a:t>
            </a:r>
            <a:r>
              <a:rPr lang="ja-JP" altLang="ja-JP" dirty="0"/>
              <a:t>）を契機。</a:t>
            </a:r>
            <a:r>
              <a:rPr lang="ja-JP" altLang="en-US" dirty="0"/>
              <a:t>天然資源のコモンズを研究対象</a:t>
            </a:r>
            <a:endParaRPr lang="en-US" altLang="ja-JP" dirty="0"/>
          </a:p>
          <a:p>
            <a:pPr marL="0" indent="0">
              <a:buNone/>
            </a:pPr>
            <a:r>
              <a:rPr lang="ja-JP" altLang="en-US" dirty="0"/>
              <a:t>・</a:t>
            </a:r>
            <a:r>
              <a:rPr lang="ja-JP" altLang="ja-JP" dirty="0"/>
              <a:t>オープンアクセスと利己的動機を前提に「共有地の分割と私有化の不可避性」を論じたガーレット・ハーディンの論文「コモンズ（共有地）の悲劇」（</a:t>
            </a:r>
            <a:r>
              <a:rPr lang="en-US" altLang="ja-JP" dirty="0"/>
              <a:t>1968</a:t>
            </a:r>
            <a:r>
              <a:rPr lang="ja-JP" altLang="ja-JP" dirty="0"/>
              <a:t>）を批判し、コモンズに対する関心を復活させ</a:t>
            </a:r>
            <a:r>
              <a:rPr lang="ja-JP" altLang="en-US" dirty="0"/>
              <a:t>る。</a:t>
            </a:r>
            <a:endParaRPr lang="en-US" altLang="ja-JP" dirty="0"/>
          </a:p>
          <a:p>
            <a:pPr marL="0" indent="0">
              <a:buNone/>
            </a:pPr>
            <a:r>
              <a:rPr lang="ja-JP" altLang="en-US" dirty="0"/>
              <a:t>・</a:t>
            </a:r>
            <a:r>
              <a:rPr lang="ja-JP" altLang="ja-JP" dirty="0"/>
              <a:t>地下水や灌漑システム、漁業、森林などの天然資源の共用資源を研究し、世界各地のコモンズの管理についての多数のケース・スタディを収集して分類し、コモンズの管理が成功する制度原則を提示</a:t>
            </a:r>
            <a:endParaRPr lang="en-US" altLang="ja-JP" dirty="0"/>
          </a:p>
          <a:p>
            <a:pPr marL="0" indent="0">
              <a:buNone/>
            </a:pPr>
            <a:r>
              <a:rPr lang="ja-JP" altLang="en-US" dirty="0"/>
              <a:t>・</a:t>
            </a:r>
            <a:r>
              <a:rPr lang="en-US" altLang="ja-JP" dirty="0"/>
              <a:t>2009</a:t>
            </a:r>
            <a:r>
              <a:rPr lang="ja-JP" altLang="ja-JP" dirty="0"/>
              <a:t>年にノーベル経済学賞を受賞、一連の制度主義的なコモンズ研究（ヘス・シャーロットとの共編著『知識をコモンズとして理解する』（</a:t>
            </a:r>
            <a:r>
              <a:rPr lang="en-US" altLang="ja-JP" dirty="0"/>
              <a:t>2006</a:t>
            </a:r>
            <a:r>
              <a:rPr lang="ja-JP" altLang="ja-JP" dirty="0"/>
              <a:t>）など）において、「市場と国家を超える」視点からのコモンズ研究を定礎</a:t>
            </a:r>
          </a:p>
          <a:p>
            <a:endParaRPr kumimoji="1" lang="ja-JP" altLang="en-US" dirty="0"/>
          </a:p>
        </p:txBody>
      </p:sp>
    </p:spTree>
    <p:extLst>
      <p:ext uri="{BB962C8B-B14F-4D97-AF65-F5344CB8AC3E}">
        <p14:creationId xmlns:p14="http://schemas.microsoft.com/office/powerpoint/2010/main" val="2033093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365125"/>
            <a:ext cx="10515600" cy="958349"/>
          </a:xfrm>
        </p:spPr>
        <p:txBody>
          <a:bodyPr/>
          <a:lstStyle/>
          <a:p>
            <a:r>
              <a:rPr kumimoji="1" lang="en-US" altLang="ja-JP" dirty="0"/>
              <a:t>2010</a:t>
            </a:r>
            <a:r>
              <a:rPr kumimoji="1" lang="ja-JP" altLang="en-US" dirty="0"/>
              <a:t>以後のコモンズ研究の進展</a:t>
            </a:r>
          </a:p>
        </p:txBody>
      </p:sp>
      <p:sp>
        <p:nvSpPr>
          <p:cNvPr id="3" name="コンテンツ プレースホルダー 2"/>
          <p:cNvSpPr>
            <a:spLocks noGrp="1"/>
          </p:cNvSpPr>
          <p:nvPr>
            <p:ph idx="1"/>
          </p:nvPr>
        </p:nvSpPr>
        <p:spPr/>
        <p:txBody>
          <a:bodyPr>
            <a:normAutofit fontScale="77500" lnSpcReduction="20000"/>
          </a:bodyPr>
          <a:lstStyle/>
          <a:p>
            <a:r>
              <a:rPr lang="ja-JP" altLang="ja-JP" dirty="0"/>
              <a:t>デービッド・ボリアー</a:t>
            </a:r>
            <a:r>
              <a:rPr lang="ja-JP" altLang="en-US" dirty="0"/>
              <a:t>、</a:t>
            </a:r>
            <a:r>
              <a:rPr lang="ja-JP" altLang="ja-JP" dirty="0"/>
              <a:t>シルケ・ヘルフリッヒ、ミシェル・バウエンス</a:t>
            </a:r>
            <a:endParaRPr lang="en-US" altLang="ja-JP" dirty="0"/>
          </a:p>
          <a:p>
            <a:r>
              <a:rPr lang="ja-JP" altLang="ja-JP" dirty="0"/>
              <a:t>コモンズは、同等者として利用者によって管理される富の共有システムであって、公平性と持続的な安定性に重点が置かれる。</a:t>
            </a:r>
            <a:endParaRPr lang="en-US" altLang="ja-JP" dirty="0"/>
          </a:p>
          <a:p>
            <a:r>
              <a:rPr lang="ja-JP" altLang="ja-JP" dirty="0"/>
              <a:t>生態的コモンズ</a:t>
            </a:r>
            <a:r>
              <a:rPr lang="ja-JP" altLang="en-US" dirty="0"/>
              <a:t>、</a:t>
            </a:r>
            <a:r>
              <a:rPr lang="ja-JP" altLang="ja-JP" dirty="0"/>
              <a:t>デジタル・コモンズ、都市コモンズ、相互扶助ネットワーク、先住民族文化まで、コモンズの例は多岐にわたる。</a:t>
            </a:r>
            <a:endParaRPr lang="en-US" altLang="ja-JP" dirty="0"/>
          </a:p>
          <a:p>
            <a:r>
              <a:rPr lang="ja-JP" altLang="ja-JP" dirty="0"/>
              <a:t>コモンズは、それを維持し活性化させていく自主的な管理運営のシステムを意味するコモンニングなしには存続しえない。</a:t>
            </a:r>
            <a:endParaRPr lang="en-US" altLang="ja-JP" dirty="0"/>
          </a:p>
          <a:p>
            <a:r>
              <a:rPr lang="ja-JP" altLang="ja-JP" dirty="0"/>
              <a:t>コモニングとは、集会で意思決定を行い、共用資源の利用ルールを設定し、利用者のニーズを満たし、コモンズ内および異なるコモンズ間の対立を処理することである。</a:t>
            </a:r>
            <a:endParaRPr lang="en-US" altLang="ja-JP" dirty="0"/>
          </a:p>
          <a:p>
            <a:r>
              <a:rPr lang="ja-JP" altLang="ja-JP" dirty="0"/>
              <a:t>ペア・ガバナンス</a:t>
            </a:r>
            <a:r>
              <a:rPr lang="en-US" altLang="ja-JP" dirty="0"/>
              <a:t>peer governance</a:t>
            </a:r>
            <a:r>
              <a:rPr lang="ja-JP" altLang="ja-JP" dirty="0"/>
              <a:t>（同等者どうしの管理運営）</a:t>
            </a:r>
            <a:r>
              <a:rPr lang="ja-JP" altLang="en-US" dirty="0"/>
              <a:t>＝</a:t>
            </a:r>
            <a:r>
              <a:rPr lang="ja-JP" altLang="ja-JP" dirty="0"/>
              <a:t>参加者が互いを競争相手ではなくコモンズの諸活動に同等に参加する仲間として見なすこと</a:t>
            </a:r>
            <a:r>
              <a:rPr lang="ja-JP" altLang="en-US" dirty="0"/>
              <a:t>、</a:t>
            </a:r>
            <a:r>
              <a:rPr lang="ja-JP" altLang="ja-JP" dirty="0"/>
              <a:t>プロビジョンニング（提供）</a:t>
            </a:r>
            <a:r>
              <a:rPr lang="ja-JP" altLang="en-US" dirty="0"/>
              <a:t>＝</a:t>
            </a:r>
            <a:r>
              <a:rPr lang="ja-JP" altLang="ja-JP" dirty="0"/>
              <a:t>コモンズを通して人びとのニーズを満たし、経済活動をエコロジー的関係や倫理的関心と再統合すること</a:t>
            </a:r>
            <a:r>
              <a:rPr lang="ja-JP" altLang="en-US" dirty="0"/>
              <a:t>、</a:t>
            </a:r>
            <a:r>
              <a:rPr lang="ja-JP" altLang="ja-JP" dirty="0"/>
              <a:t>という二つの要素から成っている。</a:t>
            </a:r>
          </a:p>
          <a:p>
            <a:endParaRPr kumimoji="1" lang="ja-JP" altLang="en-US" dirty="0"/>
          </a:p>
        </p:txBody>
      </p:sp>
    </p:spTree>
    <p:extLst>
      <p:ext uri="{BB962C8B-B14F-4D97-AF65-F5344CB8AC3E}">
        <p14:creationId xmlns:p14="http://schemas.microsoft.com/office/powerpoint/2010/main" val="23510977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ja-JP" dirty="0"/>
              <a:t>パターンの観点から各コモンズの特徴と発展を説明</a:t>
            </a:r>
            <a:endParaRPr kumimoji="1" lang="ja-JP" altLang="en-US" dirty="0"/>
          </a:p>
        </p:txBody>
      </p:sp>
      <p:sp>
        <p:nvSpPr>
          <p:cNvPr id="3" name="コンテンツ プレースホルダー 2"/>
          <p:cNvSpPr>
            <a:spLocks noGrp="1"/>
          </p:cNvSpPr>
          <p:nvPr>
            <p:ph idx="1"/>
          </p:nvPr>
        </p:nvSpPr>
        <p:spPr/>
        <p:txBody>
          <a:bodyPr>
            <a:normAutofit/>
          </a:bodyPr>
          <a:lstStyle/>
          <a:p>
            <a:pPr marL="0" indent="0">
              <a:buNone/>
            </a:pPr>
            <a:r>
              <a:rPr lang="ja-JP" altLang="en-US" dirty="0"/>
              <a:t>・コモンズ：</a:t>
            </a:r>
            <a:r>
              <a:rPr lang="ja-JP" altLang="ja-JP" dirty="0"/>
              <a:t>状況（コンテクスト）から生まれた問題を仲間</a:t>
            </a:r>
            <a:r>
              <a:rPr lang="ja-JP" altLang="en-US" dirty="0"/>
              <a:t>と</a:t>
            </a:r>
            <a:r>
              <a:rPr lang="ja-JP" altLang="ja-JP" dirty="0"/>
              <a:t>協力して解決する実践過程を通じて形成される</a:t>
            </a:r>
            <a:r>
              <a:rPr lang="ja-JP" altLang="en-US" dirty="0"/>
              <a:t>。</a:t>
            </a:r>
            <a:endParaRPr lang="en-US" altLang="ja-JP" dirty="0"/>
          </a:p>
          <a:p>
            <a:pPr marL="0" indent="0">
              <a:buNone/>
            </a:pPr>
            <a:r>
              <a:rPr lang="ja-JP" altLang="en-US" dirty="0"/>
              <a:t>・</a:t>
            </a:r>
            <a:r>
              <a:rPr lang="ja-JP" altLang="ja-JP" dirty="0"/>
              <a:t>コモニングの具体的なあり方にはそれぞれのコモンズに特徴的な性格があ</a:t>
            </a:r>
            <a:r>
              <a:rPr lang="ja-JP" altLang="en-US" dirty="0"/>
              <a:t>る。</a:t>
            </a:r>
            <a:r>
              <a:rPr lang="ja-JP" altLang="ja-JP" dirty="0"/>
              <a:t>過度に一般化してコモンズの一般的原理を取り出すことはできない。</a:t>
            </a:r>
            <a:endParaRPr lang="en-US" altLang="ja-JP" dirty="0"/>
          </a:p>
          <a:p>
            <a:pPr marL="0" indent="0">
              <a:buNone/>
            </a:pPr>
            <a:r>
              <a:rPr lang="ja-JP" altLang="en-US" dirty="0"/>
              <a:t>・</a:t>
            </a:r>
            <a:r>
              <a:rPr lang="ja-JP" altLang="ja-JP" dirty="0"/>
              <a:t>建築家クリストファー・アレグザンダーが提唱したパターン・ランゲージ（言語）を用いて、パターンの観点から各コモンズの特徴と発展を説明。パターンとは、繰り返し現れる関係を意味</a:t>
            </a:r>
            <a:r>
              <a:rPr lang="ja-JP" altLang="en-US" dirty="0"/>
              <a:t>する</a:t>
            </a:r>
            <a:r>
              <a:rPr lang="ja-JP" altLang="ja-JP" dirty="0"/>
              <a:t>。</a:t>
            </a:r>
            <a:endParaRPr lang="en-US" altLang="ja-JP" dirty="0"/>
          </a:p>
          <a:p>
            <a:pPr marL="0" indent="0">
              <a:buNone/>
            </a:pPr>
            <a:r>
              <a:rPr lang="ja-JP" altLang="en-US" dirty="0"/>
              <a:t>・</a:t>
            </a:r>
            <a:r>
              <a:rPr lang="ja-JP" altLang="ja-JP" dirty="0"/>
              <a:t>以下、いくつかの典型的なコモンズを検討</a:t>
            </a:r>
            <a:r>
              <a:rPr lang="ja-JP" altLang="en-US" dirty="0"/>
              <a:t>する。</a:t>
            </a:r>
            <a:endParaRPr lang="ja-JP" altLang="ja-JP" dirty="0"/>
          </a:p>
          <a:p>
            <a:endParaRPr kumimoji="1" lang="ja-JP" altLang="en-US" dirty="0"/>
          </a:p>
        </p:txBody>
      </p:sp>
    </p:spTree>
    <p:extLst>
      <p:ext uri="{BB962C8B-B14F-4D97-AF65-F5344CB8AC3E}">
        <p14:creationId xmlns:p14="http://schemas.microsoft.com/office/powerpoint/2010/main" val="26987198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１市場</a:t>
            </a:r>
            <a:r>
              <a:rPr lang="ja-JP" altLang="ja-JP" dirty="0"/>
              <a:t>と国家に</a:t>
            </a:r>
            <a:r>
              <a:rPr lang="ja-JP" altLang="en-US" dirty="0"/>
              <a:t>抗するコモンズの特徴</a:t>
            </a:r>
            <a:endParaRPr kumimoji="1" lang="ja-JP" altLang="en-US" dirty="0"/>
          </a:p>
        </p:txBody>
      </p:sp>
      <p:sp>
        <p:nvSpPr>
          <p:cNvPr id="3" name="コンテンツ プレースホルダー 2"/>
          <p:cNvSpPr>
            <a:spLocks noGrp="1"/>
          </p:cNvSpPr>
          <p:nvPr>
            <p:ph idx="1"/>
          </p:nvPr>
        </p:nvSpPr>
        <p:spPr>
          <a:xfrm>
            <a:off x="822158" y="1849688"/>
            <a:ext cx="10515600" cy="4351338"/>
          </a:xfrm>
        </p:spPr>
        <p:txBody>
          <a:bodyPr/>
          <a:lstStyle/>
          <a:p>
            <a:r>
              <a:rPr kumimoji="1" lang="ja-JP" altLang="en-US" dirty="0"/>
              <a:t>コモンズの基礎単位：対等者どうしの</a:t>
            </a:r>
            <a:r>
              <a:rPr lang="ja-JP" altLang="en-US" dirty="0"/>
              <a:t>協力関係</a:t>
            </a:r>
            <a:endParaRPr lang="en-US" altLang="ja-JP" dirty="0"/>
          </a:p>
          <a:p>
            <a:pPr marL="0" indent="0">
              <a:buNone/>
            </a:pPr>
            <a:r>
              <a:rPr kumimoji="1" lang="ja-JP" altLang="en-US" dirty="0"/>
              <a:t>・基礎単位の上級機関：ヒエラルキー的でない。集権的関係でない</a:t>
            </a:r>
            <a:endParaRPr kumimoji="1" lang="en-US" altLang="ja-JP" dirty="0"/>
          </a:p>
          <a:p>
            <a:pPr marL="0" indent="0">
              <a:buNone/>
            </a:pPr>
            <a:r>
              <a:rPr lang="ja-JP" altLang="en-US" dirty="0"/>
              <a:t>・意志決定：多数のミーテイングと集会で行う。多数決の投票をしない</a:t>
            </a:r>
            <a:endParaRPr lang="en-US" altLang="ja-JP" dirty="0"/>
          </a:p>
          <a:p>
            <a:pPr marL="0" indent="0">
              <a:buNone/>
            </a:pPr>
            <a:r>
              <a:rPr lang="ja-JP" altLang="en-US" dirty="0"/>
              <a:t>・日常の対話に政治と経済がある</a:t>
            </a:r>
            <a:endParaRPr lang="en-US" altLang="ja-JP" dirty="0"/>
          </a:p>
          <a:p>
            <a:pPr marL="0" indent="0">
              <a:buNone/>
            </a:pPr>
            <a:r>
              <a:rPr kumimoji="1" lang="ja-JP" altLang="en-US" dirty="0"/>
              <a:t>・商品関係と生産者・消費者関係を超える、脱商品化、価格主権</a:t>
            </a:r>
            <a:endParaRPr kumimoji="1" lang="en-US" altLang="ja-JP" dirty="0"/>
          </a:p>
          <a:p>
            <a:pPr marL="0" indent="0">
              <a:buNone/>
            </a:pPr>
            <a:r>
              <a:rPr kumimoji="1" lang="ja-JP" altLang="en-US" dirty="0"/>
              <a:t>・私的所有の部分的な解体</a:t>
            </a:r>
            <a:endParaRPr kumimoji="1" lang="en-US" altLang="ja-JP" dirty="0"/>
          </a:p>
          <a:p>
            <a:pPr marL="0" indent="0">
              <a:buNone/>
            </a:pPr>
            <a:r>
              <a:rPr lang="ja-JP" altLang="en-US" dirty="0"/>
              <a:t>・コモニングを通じて、資本主義市場経済と国家を浸食</a:t>
            </a:r>
            <a:endParaRPr kumimoji="1" lang="ja-JP" altLang="en-US" dirty="0"/>
          </a:p>
        </p:txBody>
      </p:sp>
    </p:spTree>
    <p:extLst>
      <p:ext uri="{BB962C8B-B14F-4D97-AF65-F5344CB8AC3E}">
        <p14:creationId xmlns:p14="http://schemas.microsoft.com/office/powerpoint/2010/main" val="30947029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en-US" altLang="ja-JP" dirty="0"/>
              <a:t>A</a:t>
            </a:r>
            <a:r>
              <a:rPr lang="ja-JP" altLang="ja-JP" dirty="0"/>
              <a:t>　オランダの非営利在宅ケア組織</a:t>
            </a:r>
            <a:br>
              <a:rPr lang="en-US" altLang="ja-JP" dirty="0"/>
            </a:br>
            <a:r>
              <a:rPr lang="ja-JP" altLang="en-US"/>
              <a:t>　　　　　</a:t>
            </a:r>
            <a:r>
              <a:rPr lang="ja-JP" altLang="ja-JP"/>
              <a:t>ビュートゾルフ</a:t>
            </a:r>
            <a:br>
              <a:rPr lang="ja-JP" altLang="ja-JP"/>
            </a:br>
            <a:endParaRPr kumimoji="1" lang="ja-JP" altLang="en-US"/>
          </a:p>
        </p:txBody>
      </p:sp>
      <p:sp>
        <p:nvSpPr>
          <p:cNvPr id="3" name="コンテンツ プレースホルダー 2"/>
          <p:cNvSpPr>
            <a:spLocks noGrp="1"/>
          </p:cNvSpPr>
          <p:nvPr>
            <p:ph idx="1"/>
          </p:nvPr>
        </p:nvSpPr>
        <p:spPr/>
        <p:txBody>
          <a:bodyPr>
            <a:normAutofit fontScale="77500" lnSpcReduction="20000"/>
          </a:bodyPr>
          <a:lstStyle/>
          <a:p>
            <a:r>
              <a:rPr lang="ja-JP" altLang="ja-JP" dirty="0"/>
              <a:t>ビュートゾルフ</a:t>
            </a:r>
            <a:r>
              <a:rPr lang="en-US" altLang="ja-JP" dirty="0"/>
              <a:t>(</a:t>
            </a:r>
            <a:r>
              <a:rPr lang="en-US" altLang="ja-JP" dirty="0" err="1"/>
              <a:t>Buurtzorg</a:t>
            </a:r>
            <a:r>
              <a:rPr lang="en-US" altLang="ja-JP" dirty="0"/>
              <a:t>)</a:t>
            </a:r>
            <a:r>
              <a:rPr lang="ja-JP" altLang="en-US" dirty="0"/>
              <a:t>：</a:t>
            </a:r>
            <a:r>
              <a:rPr lang="en-US" altLang="ja-JP" dirty="0"/>
              <a:t>2007</a:t>
            </a:r>
            <a:r>
              <a:rPr lang="ja-JP" altLang="ja-JP" dirty="0"/>
              <a:t>年に</a:t>
            </a:r>
            <a:r>
              <a:rPr lang="en-US" altLang="ja-JP" dirty="0"/>
              <a:t>1</a:t>
            </a:r>
            <a:r>
              <a:rPr lang="ja-JP" altLang="ja-JP" dirty="0"/>
              <a:t>チーム、</a:t>
            </a:r>
            <a:r>
              <a:rPr lang="en-US" altLang="ja-JP" dirty="0"/>
              <a:t>4</a:t>
            </a:r>
            <a:r>
              <a:rPr lang="ja-JP" altLang="ja-JP" dirty="0"/>
              <a:t>人の看護師で起業</a:t>
            </a:r>
            <a:r>
              <a:rPr lang="ja-JP" altLang="en-US" dirty="0"/>
              <a:t>、</a:t>
            </a:r>
            <a:r>
              <a:rPr lang="en-US" altLang="ja-JP" dirty="0"/>
              <a:t>2017</a:t>
            </a:r>
            <a:r>
              <a:rPr lang="ja-JP" altLang="ja-JP" dirty="0"/>
              <a:t>年には約</a:t>
            </a:r>
            <a:r>
              <a:rPr lang="en-US" altLang="ja-JP" dirty="0"/>
              <a:t>900</a:t>
            </a:r>
            <a:r>
              <a:rPr lang="ja-JP" altLang="ja-JP" dirty="0"/>
              <a:t>人の看護師・介護士が</a:t>
            </a:r>
            <a:r>
              <a:rPr lang="en-US" altLang="ja-JP" dirty="0"/>
              <a:t>10</a:t>
            </a:r>
            <a:r>
              <a:rPr lang="ja-JP" altLang="ja-JP" dirty="0"/>
              <a:t>万人の患者に在宅ケアを提供する組織へと発展</a:t>
            </a:r>
            <a:endParaRPr lang="en-US" altLang="ja-JP" dirty="0"/>
          </a:p>
          <a:p>
            <a:r>
              <a:rPr lang="ja-JP" altLang="en-US" dirty="0"/>
              <a:t>構成：</a:t>
            </a:r>
            <a:r>
              <a:rPr lang="ja-JP" altLang="ja-JP" dirty="0"/>
              <a:t>自立的に機能する</a:t>
            </a:r>
            <a:r>
              <a:rPr lang="en-US" altLang="ja-JP" dirty="0"/>
              <a:t>10</a:t>
            </a:r>
            <a:r>
              <a:rPr lang="ja-JP" altLang="ja-JP" dirty="0"/>
              <a:t>名から</a:t>
            </a:r>
            <a:r>
              <a:rPr lang="en-US" altLang="ja-JP" dirty="0"/>
              <a:t>12</a:t>
            </a:r>
            <a:r>
              <a:rPr lang="ja-JP" altLang="ja-JP" dirty="0"/>
              <a:t>名の専門性の高い看護師から成るチーム（約</a:t>
            </a:r>
            <a:r>
              <a:rPr lang="en-US" altLang="ja-JP" dirty="0"/>
              <a:t>900</a:t>
            </a:r>
            <a:r>
              <a:rPr lang="ja-JP" altLang="ja-JP" dirty="0"/>
              <a:t>チーム）とチームをサポートするコーチ集団（</a:t>
            </a:r>
            <a:r>
              <a:rPr lang="en-US" altLang="ja-JP" dirty="0"/>
              <a:t>21</a:t>
            </a:r>
            <a:r>
              <a:rPr lang="ja-JP" altLang="ja-JP" dirty="0"/>
              <a:t>人）、会計的な事務を扱うバックオフィス（</a:t>
            </a:r>
            <a:r>
              <a:rPr lang="en-US" altLang="ja-JP" dirty="0"/>
              <a:t>50</a:t>
            </a:r>
            <a:r>
              <a:rPr lang="ja-JP" altLang="ja-JP" dirty="0"/>
              <a:t>人）</a:t>
            </a:r>
            <a:endParaRPr lang="en-US" altLang="ja-JP" dirty="0"/>
          </a:p>
          <a:p>
            <a:r>
              <a:rPr lang="ja-JP" altLang="ja-JP" dirty="0"/>
              <a:t>定期的なチームミーティングで利用者情報の共有</a:t>
            </a:r>
            <a:r>
              <a:rPr lang="ja-JP" altLang="en-US" dirty="0"/>
              <a:t>、</a:t>
            </a:r>
            <a:r>
              <a:rPr lang="ja-JP" altLang="ja-JP" dirty="0"/>
              <a:t>各看護師の役割・責任の確認、看護、介護、リハビリ、ケアマネジメント、予防といった総合的なケアを提供。</a:t>
            </a:r>
            <a:endParaRPr lang="en-US" altLang="ja-JP" dirty="0"/>
          </a:p>
          <a:p>
            <a:r>
              <a:rPr lang="ja-JP" altLang="ja-JP" dirty="0"/>
              <a:t>チームには大きな裁量権</a:t>
            </a:r>
            <a:r>
              <a:rPr lang="ja-JP" altLang="en-US" dirty="0"/>
              <a:t>：</a:t>
            </a:r>
            <a:r>
              <a:rPr lang="ja-JP" altLang="ja-JP" dirty="0"/>
              <a:t>看護師の採用と教育、ケアの質向上に向けた学習、収支管理、地域の他の組織との連携もチームの仕事。チーム内には上下関係がなく全員が対等であり、管理者も事務職も存在しない。</a:t>
            </a:r>
          </a:p>
          <a:p>
            <a:r>
              <a:rPr lang="ja-JP" altLang="ja-JP" dirty="0"/>
              <a:t>インターネットを介して連結した自主管理的に運営される諸チームを単位として構成</a:t>
            </a:r>
            <a:r>
              <a:rPr lang="ja-JP" altLang="en-US" dirty="0"/>
              <a:t>。</a:t>
            </a:r>
            <a:r>
              <a:rPr lang="ja-JP" altLang="ja-JP" dirty="0"/>
              <a:t>統合機能や指導・指令機能を担うチームの上位組織</a:t>
            </a:r>
            <a:r>
              <a:rPr lang="ja-JP" altLang="en-US" dirty="0"/>
              <a:t>、</a:t>
            </a:r>
            <a:r>
              <a:rPr lang="ja-JP" altLang="ja-JP" dirty="0"/>
              <a:t>ヒエラルキー構造を持たない。</a:t>
            </a:r>
            <a:endParaRPr lang="en-US" altLang="ja-JP" dirty="0"/>
          </a:p>
          <a:p>
            <a:r>
              <a:rPr lang="ja-JP" altLang="ja-JP" dirty="0"/>
              <a:t>チームとして総合的なケアを提供、ケアの質に対する患者の満足度は高い。看護師・介護士には、患者一人一人に時間を十分に使って適切に看護する自由がある。脱商品化された労働</a:t>
            </a:r>
            <a:r>
              <a:rPr lang="ja-JP" altLang="en-US" dirty="0" err="1"/>
              <a:t>ー</a:t>
            </a:r>
            <a:r>
              <a:rPr lang="ja-JP" altLang="en-US"/>
              <a:t>＞</a:t>
            </a:r>
            <a:r>
              <a:rPr lang="ja-JP" altLang="ja-JP"/>
              <a:t>新しい</a:t>
            </a:r>
            <a:r>
              <a:rPr lang="ja-JP" altLang="ja-JP" dirty="0"/>
              <a:t>価値基準</a:t>
            </a:r>
            <a:r>
              <a:rPr lang="ja-JP" altLang="ja-JP"/>
              <a:t>を提唱</a:t>
            </a:r>
            <a:r>
              <a:rPr lang="ja-JP" altLang="en-US"/>
              <a:t>、</a:t>
            </a:r>
            <a:r>
              <a:rPr lang="ja-JP" altLang="ja-JP"/>
              <a:t>市場</a:t>
            </a:r>
            <a:r>
              <a:rPr lang="ja-JP" altLang="ja-JP" dirty="0"/>
              <a:t>経済の中心的価値</a:t>
            </a:r>
            <a:r>
              <a:rPr lang="ja-JP" altLang="ja-JP"/>
              <a:t>に挑戦。</a:t>
            </a:r>
            <a:endParaRPr lang="ja-JP" altLang="ja-JP" dirty="0"/>
          </a:p>
          <a:p>
            <a:endParaRPr kumimoji="1" lang="ja-JP" altLang="en-US" dirty="0"/>
          </a:p>
        </p:txBody>
      </p:sp>
    </p:spTree>
    <p:extLst>
      <p:ext uri="{BB962C8B-B14F-4D97-AF65-F5344CB8AC3E}">
        <p14:creationId xmlns:p14="http://schemas.microsoft.com/office/powerpoint/2010/main" val="27629214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en-US" altLang="ja-JP" dirty="0"/>
              <a:t>B</a:t>
            </a:r>
            <a:r>
              <a:rPr lang="ja-JP" altLang="ja-JP" dirty="0"/>
              <a:t>　ニューヨーク・ブルックリンのパークスロープ・フードコープ</a:t>
            </a:r>
            <a:br>
              <a:rPr lang="ja-JP" altLang="ja-JP" dirty="0"/>
            </a:b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lang="en-US" altLang="ja-JP" dirty="0"/>
              <a:t>1973</a:t>
            </a:r>
            <a:r>
              <a:rPr lang="ja-JP" altLang="ja-JP" dirty="0"/>
              <a:t>年に設立された大規模な食品協同組合</a:t>
            </a:r>
            <a:endParaRPr lang="en-US" altLang="ja-JP" dirty="0"/>
          </a:p>
          <a:p>
            <a:r>
              <a:rPr lang="ja-JP" altLang="ja-JP" dirty="0"/>
              <a:t>安く質の高い食品などを</a:t>
            </a:r>
            <a:r>
              <a:rPr lang="en-US" altLang="ja-JP" dirty="0"/>
              <a:t>17,000</a:t>
            </a:r>
            <a:r>
              <a:rPr lang="ja-JP" altLang="ja-JP" dirty="0"/>
              <a:t>人以上の組合員に分配する方法として、無報酬の脱商品化労働に依存</a:t>
            </a:r>
            <a:r>
              <a:rPr lang="en-US" altLang="ja-JP" dirty="0"/>
              <a:t> </a:t>
            </a:r>
            <a:r>
              <a:rPr lang="ja-JP" altLang="ja-JP" dirty="0" err="1"/>
              <a:t>。</a:t>
            </a:r>
            <a:r>
              <a:rPr lang="ja-JP" altLang="ja-JP" dirty="0"/>
              <a:t>労働（力）コープとして組織、すべての会員は</a:t>
            </a:r>
            <a:r>
              <a:rPr lang="en-US" altLang="ja-JP" dirty="0"/>
              <a:t>4</a:t>
            </a:r>
            <a:r>
              <a:rPr lang="ja-JP" altLang="ja-JP" dirty="0"/>
              <a:t>週間に</a:t>
            </a:r>
            <a:r>
              <a:rPr lang="en-US" altLang="ja-JP" dirty="0"/>
              <a:t>1</a:t>
            </a:r>
            <a:r>
              <a:rPr lang="ja-JP" altLang="ja-JP" dirty="0"/>
              <a:t>度、</a:t>
            </a:r>
            <a:r>
              <a:rPr lang="en-US" altLang="ja-JP" dirty="0"/>
              <a:t>2</a:t>
            </a:r>
            <a:r>
              <a:rPr lang="ja-JP" altLang="ja-JP" dirty="0"/>
              <a:t>時間</a:t>
            </a:r>
            <a:r>
              <a:rPr lang="en-US" altLang="ja-JP" dirty="0"/>
              <a:t>45</a:t>
            </a:r>
            <a:r>
              <a:rPr lang="ja-JP" altLang="ja-JP" dirty="0"/>
              <a:t>分、無報酬で働かねばならない。専従のスタッフ（</a:t>
            </a:r>
            <a:r>
              <a:rPr lang="en-US" altLang="ja-JP" dirty="0"/>
              <a:t>77</a:t>
            </a:r>
            <a:r>
              <a:rPr lang="ja-JP" altLang="ja-JP" dirty="0"/>
              <a:t>名）、コープの</a:t>
            </a:r>
            <a:r>
              <a:rPr lang="en-US" altLang="ja-JP" dirty="0"/>
              <a:t>75</a:t>
            </a:r>
            <a:r>
              <a:rPr lang="ja-JP" altLang="ja-JP" dirty="0"/>
              <a:t>％の労働力は会員の無報酬の労働でまかなわれる。</a:t>
            </a:r>
            <a:endParaRPr lang="en-US" altLang="ja-JP" dirty="0"/>
          </a:p>
          <a:p>
            <a:r>
              <a:rPr lang="ja-JP" altLang="ja-JP" dirty="0"/>
              <a:t>ほとんどの会員は、チームの一員として、スパイスの包装、オリーブの袋詰め、チーズのカットと包装</a:t>
            </a:r>
            <a:r>
              <a:rPr lang="en-US" altLang="ja-JP" dirty="0"/>
              <a:t>,</a:t>
            </a:r>
            <a:r>
              <a:rPr lang="ja-JP" altLang="ja-JP" dirty="0"/>
              <a:t>電話応対、会員の補助</a:t>
            </a:r>
            <a:r>
              <a:rPr lang="en-US" altLang="ja-JP" dirty="0"/>
              <a:t>,</a:t>
            </a:r>
            <a:r>
              <a:rPr lang="ja-JP" altLang="ja-JP" dirty="0"/>
              <a:t>配達物の受け取り、棚の管理、食料品の袋詰め、清掃、レジでの食料品料金の集計といった作業をローテーションで遂行。</a:t>
            </a:r>
            <a:endParaRPr lang="en-US" altLang="ja-JP" dirty="0"/>
          </a:p>
          <a:p>
            <a:r>
              <a:rPr lang="ja-JP" altLang="ja-JP" dirty="0"/>
              <a:t>出資金</a:t>
            </a:r>
            <a:r>
              <a:rPr lang="en-US" altLang="ja-JP" dirty="0"/>
              <a:t>100</a:t>
            </a:r>
            <a:r>
              <a:rPr lang="ja-JP" altLang="ja-JP" dirty="0"/>
              <a:t>ドルと会費</a:t>
            </a:r>
            <a:r>
              <a:rPr lang="en-US" altLang="ja-JP" dirty="0"/>
              <a:t>5</a:t>
            </a:r>
            <a:r>
              <a:rPr lang="ja-JP" altLang="ja-JP" dirty="0"/>
              <a:t>ドルを納めれば誰でも会員になれる</a:t>
            </a:r>
            <a:r>
              <a:rPr lang="ja-JP" altLang="en-US" dirty="0"/>
              <a:t>。</a:t>
            </a:r>
            <a:r>
              <a:rPr lang="ja-JP" altLang="ja-JP" dirty="0"/>
              <a:t>会員は所有者および顧客、労働者の役割をも担う。３つのステークホルダーの役割。</a:t>
            </a:r>
            <a:endParaRPr lang="en-US" altLang="ja-JP" dirty="0"/>
          </a:p>
          <a:p>
            <a:r>
              <a:rPr lang="ja-JP" altLang="ja-JP" dirty="0"/>
              <a:t>生産者 対 消費者、所有者 対 労働者といった対立構造がなくな</a:t>
            </a:r>
            <a:r>
              <a:rPr lang="ja-JP" altLang="en-US" dirty="0"/>
              <a:t>る。</a:t>
            </a:r>
            <a:r>
              <a:rPr lang="ja-JP" altLang="ja-JP" dirty="0"/>
              <a:t>会員がコミュニティの一員として全員の利益のために協力するという仕組み</a:t>
            </a:r>
            <a:r>
              <a:rPr lang="ja-JP" altLang="en-US"/>
              <a:t>の形成</a:t>
            </a:r>
            <a:r>
              <a:rPr lang="ja-JP" altLang="ja-JP"/>
              <a:t>。</a:t>
            </a:r>
            <a:endParaRPr lang="ja-JP" altLang="ja-JP" dirty="0"/>
          </a:p>
          <a:p>
            <a:endParaRPr kumimoji="1" lang="ja-JP" altLang="en-US" dirty="0"/>
          </a:p>
        </p:txBody>
      </p:sp>
    </p:spTree>
    <p:extLst>
      <p:ext uri="{BB962C8B-B14F-4D97-AF65-F5344CB8AC3E}">
        <p14:creationId xmlns:p14="http://schemas.microsoft.com/office/powerpoint/2010/main" val="41199501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ja-JP" dirty="0"/>
              <a:t>パークスロープ・フードコープ</a:t>
            </a:r>
            <a:r>
              <a:rPr lang="ja-JP" altLang="en-US" dirty="0"/>
              <a:t>（続き）</a:t>
            </a:r>
            <a:br>
              <a:rPr lang="ja-JP" altLang="ja-JP" dirty="0"/>
            </a:b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lang="ja-JP" altLang="ja-JP" dirty="0"/>
              <a:t>パークスロープ・フードコープの独自性</a:t>
            </a:r>
            <a:r>
              <a:rPr lang="ja-JP" altLang="en-US" dirty="0"/>
              <a:t>：</a:t>
            </a:r>
            <a:r>
              <a:rPr lang="ja-JP" altLang="ja-JP" dirty="0"/>
              <a:t>消費者コーポでも生産者コーポでもない労働コーポとしてのその組織化</a:t>
            </a:r>
            <a:endParaRPr lang="en-US" altLang="ja-JP" dirty="0"/>
          </a:p>
          <a:p>
            <a:r>
              <a:rPr lang="ja-JP" altLang="ja-JP" dirty="0"/>
              <a:t>所有者でもある会員は１カ月に</a:t>
            </a:r>
            <a:r>
              <a:rPr lang="en-US" altLang="ja-JP" dirty="0"/>
              <a:t>2</a:t>
            </a:r>
            <a:r>
              <a:rPr lang="ja-JP" altLang="ja-JP" dirty="0"/>
              <a:t>時間</a:t>
            </a:r>
            <a:r>
              <a:rPr lang="en-US" altLang="ja-JP" dirty="0"/>
              <a:t>45</a:t>
            </a:r>
            <a:r>
              <a:rPr lang="ja-JP" altLang="ja-JP" dirty="0"/>
              <a:t>分の無報酬の労働を負担しないならば、さまざまな利益――値段の安い高品質の食品、買い物あるいは労働のあいだの無料保育、協力して信頼できるものを構築する満足感、共同体的精神――を共有することができない。</a:t>
            </a:r>
            <a:endParaRPr lang="en-US" altLang="ja-JP" dirty="0"/>
          </a:p>
          <a:p>
            <a:r>
              <a:rPr lang="ja-JP" altLang="ja-JP" dirty="0"/>
              <a:t>このコープの真の新しさ</a:t>
            </a:r>
            <a:r>
              <a:rPr lang="ja-JP" altLang="en-US" dirty="0"/>
              <a:t>：</a:t>
            </a:r>
            <a:r>
              <a:rPr lang="ja-JP" altLang="ja-JP" dirty="0"/>
              <a:t>所有権を共通の目的のための脱商品化された労働に結びつけられた一組の権利</a:t>
            </a:r>
            <a:r>
              <a:rPr lang="en-US" altLang="ja-JP" dirty="0"/>
              <a:t>entitlements</a:t>
            </a:r>
            <a:r>
              <a:rPr lang="ja-JP" altLang="ja-JP" dirty="0"/>
              <a:t>として再定義したこと。この関係づけられた所有と労働の脱商品化</a:t>
            </a:r>
            <a:r>
              <a:rPr lang="ja-JP" altLang="en-US" dirty="0" err="1"/>
              <a:t>ー</a:t>
            </a:r>
            <a:r>
              <a:rPr lang="ja-JP" altLang="en-US" dirty="0"/>
              <a:t>＞</a:t>
            </a:r>
            <a:r>
              <a:rPr lang="ja-JP" altLang="ja-JP" dirty="0"/>
              <a:t>コープの範囲内ではあるが、生産者・消費者関係や賃労働関係を超えるポスト資本主義的諸関係をつくりだしている（</a:t>
            </a:r>
            <a:r>
              <a:rPr lang="en-US" altLang="ja-JP" dirty="0" err="1"/>
              <a:t>Bollier</a:t>
            </a:r>
            <a:r>
              <a:rPr lang="en-US" altLang="ja-JP" dirty="0"/>
              <a:t> et Helfrich 2019:240</a:t>
            </a:r>
            <a:r>
              <a:rPr lang="ja-JP" altLang="ja-JP" dirty="0"/>
              <a:t>）。</a:t>
            </a:r>
          </a:p>
          <a:p>
            <a:endParaRPr kumimoji="1" lang="ja-JP" altLang="en-US" dirty="0"/>
          </a:p>
        </p:txBody>
      </p:sp>
    </p:spTree>
    <p:extLst>
      <p:ext uri="{BB962C8B-B14F-4D97-AF65-F5344CB8AC3E}">
        <p14:creationId xmlns:p14="http://schemas.microsoft.com/office/powerpoint/2010/main" val="382790845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389</TotalTime>
  <Words>3080</Words>
  <Application>Microsoft Office PowerPoint</Application>
  <PresentationFormat>ワイド画面</PresentationFormat>
  <Paragraphs>124</Paragraphs>
  <Slides>18</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18</vt:i4>
      </vt:variant>
    </vt:vector>
  </HeadingPairs>
  <TitlesOfParts>
    <vt:vector size="23" baseType="lpstr">
      <vt:lpstr>Arial</vt:lpstr>
      <vt:lpstr>Calibri</vt:lpstr>
      <vt:lpstr>Calibri Light</vt:lpstr>
      <vt:lpstr>Century</vt:lpstr>
      <vt:lpstr>Office テーマ</vt:lpstr>
      <vt:lpstr>  第2講　市場と国家を超えるコモンズ――ポスト資本主義の経済</vt:lpstr>
      <vt:lpstr>市場と国家を超えるコモンズ：1990年代の文脈</vt:lpstr>
      <vt:lpstr>コモンズへの関心の復活　エリノア・オストロム</vt:lpstr>
      <vt:lpstr>2010以後のコモンズ研究の進展</vt:lpstr>
      <vt:lpstr>パターンの観点から各コモンズの特徴と発展を説明</vt:lpstr>
      <vt:lpstr>１市場と国家に抗するコモンズの特徴</vt:lpstr>
      <vt:lpstr>A　オランダの非営利在宅ケア組織 　　　　　ビュートゾルフ </vt:lpstr>
      <vt:lpstr>B　ニューヨーク・ブルックリンのパークスロープ・フードコープ </vt:lpstr>
      <vt:lpstr>パークスロープ・フードコープ（続き） </vt:lpstr>
      <vt:lpstr>Cベネズエラのチェコセソラ </vt:lpstr>
      <vt:lpstr>チェコセソラ（続き） </vt:lpstr>
      <vt:lpstr>２　ラテンアメリカのコモンズ         Aポテト・パーク：生態的コモンズ </vt:lpstr>
      <vt:lpstr>BブラジルのMST（土地なし農民運動）</vt:lpstr>
      <vt:lpstr>C  LVC（ビア・カンペシーナ）農民の道 </vt:lpstr>
      <vt:lpstr>Dアルゼンチンのエルアルカ </vt:lpstr>
      <vt:lpstr>３　デジタル・コモンズ</vt:lpstr>
      <vt:lpstr>市場的調整とコモンズ的調整の比較</vt:lpstr>
      <vt:lpstr>参考文献</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第2回講義　市場と国家を超えるコモンズ――ポスト資本主義の経済</dc:title>
  <dc:creator>wakamori</dc:creator>
  <cp:lastModifiedBy>日出治 斉藤</cp:lastModifiedBy>
  <cp:revision>77</cp:revision>
  <cp:lastPrinted>2024-06-25T08:31:59Z</cp:lastPrinted>
  <dcterms:created xsi:type="dcterms:W3CDTF">2024-06-24T11:05:21Z</dcterms:created>
  <dcterms:modified xsi:type="dcterms:W3CDTF">2024-06-27T00:59:33Z</dcterms:modified>
</cp:coreProperties>
</file>