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5" autoAdjust="0"/>
    <p:restoredTop sz="94660"/>
  </p:normalViewPr>
  <p:slideViewPr>
    <p:cSldViewPr snapToGrid="0">
      <p:cViewPr varScale="1">
        <p:scale>
          <a:sx n="86" d="100"/>
          <a:sy n="86" d="100"/>
        </p:scale>
        <p:origin x="42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895401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4171072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135840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024923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154306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198532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1115222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98182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1749575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1447444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821649-5AE6-48AA-B721-89A027BB9186}"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354482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21649-5AE6-48AA-B721-89A027BB9186}" type="datetimeFigureOut">
              <a:rPr kumimoji="1" lang="ja-JP" altLang="en-US" smtClean="0"/>
              <a:t>2024/9/23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D3EFF-B09E-4479-872F-56314F8DF2A7}" type="slidenum">
              <a:rPr kumimoji="1" lang="ja-JP" altLang="en-US" smtClean="0"/>
              <a:t>‹#›</a:t>
            </a:fld>
            <a:endParaRPr kumimoji="1" lang="ja-JP" altLang="en-US"/>
          </a:p>
        </p:txBody>
      </p:sp>
    </p:spTree>
    <p:extLst>
      <p:ext uri="{BB962C8B-B14F-4D97-AF65-F5344CB8AC3E}">
        <p14:creationId xmlns:p14="http://schemas.microsoft.com/office/powerpoint/2010/main" val="807495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第</a:t>
            </a:r>
            <a:r>
              <a:rPr kumimoji="1" lang="en-US" altLang="ja-JP" dirty="0"/>
              <a:t>3</a:t>
            </a:r>
            <a:r>
              <a:rPr lang="ja-JP" altLang="en-US" dirty="0"/>
              <a:t>講　ポスト資本主義の政治</a:t>
            </a:r>
            <a:endParaRPr kumimoji="1" lang="ja-JP" altLang="en-US" dirty="0"/>
          </a:p>
        </p:txBody>
      </p:sp>
      <p:sp>
        <p:nvSpPr>
          <p:cNvPr id="3" name="サブタイトル 2"/>
          <p:cNvSpPr>
            <a:spLocks noGrp="1"/>
          </p:cNvSpPr>
          <p:nvPr>
            <p:ph type="subTitle" idx="1"/>
          </p:nvPr>
        </p:nvSpPr>
        <p:spPr/>
        <p:txBody>
          <a:bodyPr/>
          <a:lstStyle/>
          <a:p>
            <a:r>
              <a:rPr kumimoji="1" lang="ja-JP" altLang="en-US" dirty="0"/>
              <a:t>国家権力とコモンズ</a:t>
            </a:r>
            <a:endParaRPr kumimoji="1" lang="en-US" altLang="ja-JP" dirty="0"/>
          </a:p>
          <a:p>
            <a:r>
              <a:rPr lang="en-US" altLang="ja-JP" dirty="0"/>
              <a:t>Wakamori </a:t>
            </a:r>
            <a:r>
              <a:rPr lang="en-US" altLang="ja-JP" dirty="0" err="1"/>
              <a:t>fumitaka</a:t>
            </a:r>
            <a:endParaRPr kumimoji="1" lang="ja-JP" altLang="en-US" dirty="0"/>
          </a:p>
        </p:txBody>
      </p:sp>
    </p:spTree>
    <p:extLst>
      <p:ext uri="{BB962C8B-B14F-4D97-AF65-F5344CB8AC3E}">
        <p14:creationId xmlns:p14="http://schemas.microsoft.com/office/powerpoint/2010/main" val="3760896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３コモニングと予示的政治形態</a:t>
            </a:r>
          </a:p>
        </p:txBody>
      </p:sp>
      <p:sp>
        <p:nvSpPr>
          <p:cNvPr id="3" name="コンテンツ プレースホルダー 2"/>
          <p:cNvSpPr>
            <a:spLocks noGrp="1"/>
          </p:cNvSpPr>
          <p:nvPr>
            <p:ph idx="1"/>
          </p:nvPr>
        </p:nvSpPr>
        <p:spPr/>
        <p:txBody>
          <a:bodyPr>
            <a:normAutofit lnSpcReduction="10000"/>
          </a:bodyPr>
          <a:lstStyle/>
          <a:p>
            <a:r>
              <a:rPr lang="ja-JP" altLang="ja-JP" dirty="0"/>
              <a:t>１）コモンズの基礎単位：対等者どうしの協力関係</a:t>
            </a:r>
          </a:p>
          <a:p>
            <a:r>
              <a:rPr lang="ja-JP" altLang="ja-JP" dirty="0"/>
              <a:t>日常のコミュニケーション、対話、ミーティング、集会に政治と経済がある</a:t>
            </a:r>
          </a:p>
          <a:p>
            <a:r>
              <a:rPr lang="ja-JP" altLang="ja-JP" dirty="0"/>
              <a:t>基礎単位の上級機関：ヒエラルキーではない、コモンズの自立を妨げない</a:t>
            </a:r>
          </a:p>
          <a:p>
            <a:r>
              <a:rPr lang="ja-JP" altLang="ja-JP" dirty="0"/>
              <a:t>意志決定：多数のミーティングと集会で行う、多数決の投票はしない</a:t>
            </a:r>
          </a:p>
          <a:p>
            <a:r>
              <a:rPr lang="ja-JP" altLang="ja-JP" dirty="0"/>
              <a:t>コモニング自体＝資本主義における経済と政治の分離、国家形態（暴力の独占、官僚制、政党、選挙方式、代表制、法システム）として経済から分離した政治のあり方を超える社会編成化形態を予示的に表現</a:t>
            </a:r>
          </a:p>
          <a:p>
            <a:endParaRPr kumimoji="1" lang="ja-JP" altLang="en-US" dirty="0"/>
          </a:p>
        </p:txBody>
      </p:sp>
    </p:spTree>
    <p:extLst>
      <p:ext uri="{BB962C8B-B14F-4D97-AF65-F5344CB8AC3E}">
        <p14:creationId xmlns:p14="http://schemas.microsoft.com/office/powerpoint/2010/main" val="2299419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２）ボリビアのアイユ民主主義</a:t>
            </a:r>
            <a:r>
              <a:rPr lang="en-US" altLang="ja-JP" dirty="0" err="1"/>
              <a:t>Ayllu</a:t>
            </a:r>
            <a:r>
              <a:rPr lang="en-US" altLang="ja-JP" dirty="0"/>
              <a:t> Democracy</a:t>
            </a:r>
            <a:endParaRPr lang="ja-JP" altLang="ja-JP" dirty="0"/>
          </a:p>
        </p:txBody>
      </p:sp>
      <p:sp>
        <p:nvSpPr>
          <p:cNvPr id="3" name="コンテンツ プレースホルダー 2"/>
          <p:cNvSpPr>
            <a:spLocks noGrp="1"/>
          </p:cNvSpPr>
          <p:nvPr>
            <p:ph idx="1"/>
          </p:nvPr>
        </p:nvSpPr>
        <p:spPr/>
        <p:txBody>
          <a:bodyPr/>
          <a:lstStyle/>
          <a:p>
            <a:r>
              <a:rPr lang="ja-JP" altLang="ja-JP" dirty="0"/>
              <a:t>アイユ・コミュニティ</a:t>
            </a:r>
          </a:p>
          <a:p>
            <a:r>
              <a:rPr lang="ja-JP" altLang="ja-JP" dirty="0"/>
              <a:t>基本ユニット：祖先を同じくする親族集団からなる村、評議会＝各世帯の代表、共用資源の利用のルールを決める、全員集会で役職者を選出</a:t>
            </a:r>
          </a:p>
          <a:p>
            <a:r>
              <a:rPr lang="ja-JP" altLang="ja-JP" dirty="0"/>
              <a:t>中位のアイユ：</a:t>
            </a:r>
            <a:r>
              <a:rPr lang="en-US" altLang="ja-JP" dirty="0"/>
              <a:t>10</a:t>
            </a:r>
            <a:r>
              <a:rPr lang="ja-JP" altLang="ja-JP" dirty="0" err="1"/>
              <a:t>ぐらいの</a:t>
            </a:r>
            <a:r>
              <a:rPr lang="ja-JP" altLang="ja-JP" dirty="0"/>
              <a:t>基本単位の集まり、評議会＝司法機能を果たす、基本単位で選ばれた代表による討議</a:t>
            </a:r>
          </a:p>
          <a:p>
            <a:r>
              <a:rPr lang="ja-JP" altLang="ja-JP" dirty="0"/>
              <a:t>より広範囲のアイユ、評議会</a:t>
            </a:r>
          </a:p>
          <a:p>
            <a:endParaRPr lang="ja-JP" altLang="ja-JP" dirty="0"/>
          </a:p>
          <a:p>
            <a:endParaRPr kumimoji="1" lang="ja-JP" altLang="en-US" dirty="0"/>
          </a:p>
        </p:txBody>
      </p:sp>
    </p:spTree>
    <p:extLst>
      <p:ext uri="{BB962C8B-B14F-4D97-AF65-F5344CB8AC3E}">
        <p14:creationId xmlns:p14="http://schemas.microsoft.com/office/powerpoint/2010/main" val="2183036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３）チェコセソラ</a:t>
            </a:r>
            <a:r>
              <a:rPr lang="en-US" altLang="ja-JP" dirty="0"/>
              <a:t>(</a:t>
            </a:r>
            <a:r>
              <a:rPr lang="en-US" altLang="ja-JP" dirty="0" err="1"/>
              <a:t>Cecosesola</a:t>
            </a:r>
            <a:r>
              <a:rPr lang="en-US" altLang="ja-JP" dirty="0"/>
              <a:t>)</a:t>
            </a:r>
            <a:endParaRPr kumimoji="1" lang="ja-JP" altLang="en-US" dirty="0"/>
          </a:p>
        </p:txBody>
      </p:sp>
      <p:sp>
        <p:nvSpPr>
          <p:cNvPr id="3" name="コンテンツ プレースホルダー 2"/>
          <p:cNvSpPr>
            <a:spLocks noGrp="1"/>
          </p:cNvSpPr>
          <p:nvPr>
            <p:ph idx="1"/>
          </p:nvPr>
        </p:nvSpPr>
        <p:spPr/>
        <p:txBody>
          <a:bodyPr/>
          <a:lstStyle/>
          <a:p>
            <a:r>
              <a:rPr lang="en-US" altLang="ja-JP" dirty="0"/>
              <a:t>1967</a:t>
            </a:r>
            <a:r>
              <a:rPr lang="ja-JP" altLang="ja-JP" dirty="0"/>
              <a:t>年設立、ベネズエラのララ州にある約</a:t>
            </a:r>
            <a:r>
              <a:rPr lang="en-US" altLang="ja-JP" dirty="0"/>
              <a:t>30</a:t>
            </a:r>
            <a:r>
              <a:rPr lang="ja-JP" altLang="ja-JP" dirty="0"/>
              <a:t>の協同組合と草の根的な組織のネットワーク（上位機関のない連合体）、約</a:t>
            </a:r>
            <a:r>
              <a:rPr lang="en-US" altLang="ja-JP" dirty="0"/>
              <a:t>20,000</a:t>
            </a:r>
            <a:r>
              <a:rPr lang="ja-JP" altLang="ja-JP" dirty="0"/>
              <a:t>人の会員、約</a:t>
            </a:r>
            <a:r>
              <a:rPr lang="en-US" altLang="ja-JP" dirty="0"/>
              <a:t>10</a:t>
            </a:r>
            <a:r>
              <a:rPr lang="ja-JP" altLang="ja-JP" dirty="0"/>
              <a:t>万世帯に食品、家庭用品、医療、輸送、葬儀サービスなどを提供</a:t>
            </a:r>
          </a:p>
          <a:p>
            <a:r>
              <a:rPr lang="ja-JP" altLang="ja-JP" dirty="0"/>
              <a:t>人びとの目の前で行われる価格決定。全国市場の動向を無視した価格決定</a:t>
            </a:r>
          </a:p>
          <a:p>
            <a:r>
              <a:rPr lang="ja-JP" altLang="ja-JP" dirty="0"/>
              <a:t>メンバー：自分たちを、生産者、販売者、消費者というそれぞれ異なる利害を持つ分離した存在の集まりだとは考えない、コミュニティとしてのコモンズに属していると考える。</a:t>
            </a:r>
          </a:p>
          <a:p>
            <a:endParaRPr kumimoji="1" lang="ja-JP" altLang="en-US" dirty="0"/>
          </a:p>
        </p:txBody>
      </p:sp>
    </p:spTree>
    <p:extLst>
      <p:ext uri="{BB962C8B-B14F-4D97-AF65-F5344CB8AC3E}">
        <p14:creationId xmlns:p14="http://schemas.microsoft.com/office/powerpoint/2010/main" val="3485979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IV</a:t>
            </a:r>
            <a:r>
              <a:rPr lang="ja-JP" altLang="ja-JP" dirty="0"/>
              <a:t>　新しい政治としての予示的政治</a:t>
            </a:r>
          </a:p>
        </p:txBody>
      </p:sp>
      <p:sp>
        <p:nvSpPr>
          <p:cNvPr id="3" name="コンテンツ プレースホルダー 2"/>
          <p:cNvSpPr>
            <a:spLocks noGrp="1"/>
          </p:cNvSpPr>
          <p:nvPr>
            <p:ph idx="1"/>
          </p:nvPr>
        </p:nvSpPr>
        <p:spPr/>
        <p:txBody>
          <a:bodyPr>
            <a:normAutofit fontScale="92500" lnSpcReduction="10000"/>
          </a:bodyPr>
          <a:lstStyle/>
          <a:p>
            <a:r>
              <a:rPr lang="ja-JP" altLang="ja-JP" dirty="0"/>
              <a:t>新しい社会編成化を、国家権力を握る道とは別の仕方でめざす</a:t>
            </a:r>
          </a:p>
          <a:p>
            <a:r>
              <a:rPr lang="en-US" altLang="ja-JP" dirty="0"/>
              <a:t>1</a:t>
            </a:r>
            <a:r>
              <a:rPr lang="ja-JP" altLang="ja-JP" dirty="0"/>
              <a:t>予示的政治</a:t>
            </a:r>
            <a:r>
              <a:rPr lang="en-US" altLang="ja-JP" dirty="0"/>
              <a:t>:</a:t>
            </a:r>
            <a:r>
              <a:rPr lang="ja-JP" altLang="ja-JP" dirty="0"/>
              <a:t>グレーバーの運動論を継承</a:t>
            </a:r>
          </a:p>
          <a:p>
            <a:r>
              <a:rPr lang="ja-JP" altLang="ja-JP" dirty="0"/>
              <a:t>グレーバーによれば、「自分たちが創造したいと思う世界に、意図的に似せた組織の諸様式」をつくりだすこと（</a:t>
            </a:r>
            <a:r>
              <a:rPr lang="en-US" altLang="ja-JP" dirty="0" err="1"/>
              <a:t>Graeber</a:t>
            </a:r>
            <a:r>
              <a:rPr lang="en-US" altLang="ja-JP" dirty="0"/>
              <a:t> and Grubacic2004</a:t>
            </a:r>
            <a:r>
              <a:rPr lang="ja-JP" altLang="ja-JP" dirty="0"/>
              <a:t>）</a:t>
            </a:r>
          </a:p>
          <a:p>
            <a:r>
              <a:rPr lang="ja-JP" altLang="ja-JP" dirty="0"/>
              <a:t>田中ひかるによれば、「今、ここで理想的な状況をつくりだす思考と実践」（田中</a:t>
            </a:r>
            <a:r>
              <a:rPr lang="en-US" altLang="ja-JP" dirty="0"/>
              <a:t>2022</a:t>
            </a:r>
            <a:r>
              <a:rPr lang="ja-JP" altLang="ja-JP" dirty="0"/>
              <a:t>）</a:t>
            </a:r>
          </a:p>
          <a:p>
            <a:r>
              <a:rPr lang="ja-JP" altLang="ja-JP" dirty="0"/>
              <a:t>小杉亮子によれば、「自分たちがつくりあげたいと望む自由な社会を運動体それ自体が具現化することをめざすような，運動のありかた」を示す表現、運動体が目的のための手段ではなく自己充足であり、戦略的政治のようにヒエラルキー的組織ではない、緩やかなネットワークである（小杉</a:t>
            </a:r>
            <a:r>
              <a:rPr lang="en-US" altLang="ja-JP" dirty="0"/>
              <a:t>2022</a:t>
            </a:r>
            <a:r>
              <a:rPr lang="ja-JP" altLang="ja-JP" dirty="0"/>
              <a:t>）。予示的政治はさまざまな形態ですでに出現している。</a:t>
            </a:r>
          </a:p>
          <a:p>
            <a:endParaRPr kumimoji="1" lang="ja-JP" altLang="en-US" dirty="0"/>
          </a:p>
        </p:txBody>
      </p:sp>
    </p:spTree>
    <p:extLst>
      <p:ext uri="{BB962C8B-B14F-4D97-AF65-F5344CB8AC3E}">
        <p14:creationId xmlns:p14="http://schemas.microsoft.com/office/powerpoint/2010/main" val="386467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2</a:t>
            </a:r>
            <a:r>
              <a:rPr lang="ja-JP" altLang="ja-JP" dirty="0"/>
              <a:t>　予示的政治の実例</a:t>
            </a:r>
            <a:r>
              <a:rPr lang="en-US" altLang="ja-JP" dirty="0"/>
              <a:t>:</a:t>
            </a:r>
            <a:r>
              <a:rPr lang="ja-JP" altLang="ja-JP" dirty="0"/>
              <a:t>バルセロナ</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pPr marL="0" indent="0">
              <a:buNone/>
            </a:pPr>
            <a:r>
              <a:rPr lang="ja-JP" altLang="ja-JP" dirty="0"/>
              <a:t>・新しいミュニシパリズム（地域主権主義、住民が直接的に政治に参加できる仕組みの構築）</a:t>
            </a:r>
          </a:p>
          <a:p>
            <a:r>
              <a:rPr lang="en-US" altLang="ja-JP" dirty="0"/>
              <a:t>2011</a:t>
            </a:r>
            <a:r>
              <a:rPr lang="ja-JP" altLang="ja-JP" dirty="0"/>
              <a:t>年に</a:t>
            </a:r>
            <a:r>
              <a:rPr lang="en-US" altLang="ja-JP" dirty="0"/>
              <a:t>EU</a:t>
            </a:r>
            <a:r>
              <a:rPr lang="ja-JP" altLang="ja-JP" dirty="0"/>
              <a:t>と政府の緊縮政策に対する反対運動を展開した「怒れる人びと」（</a:t>
            </a:r>
            <a:r>
              <a:rPr lang="en-US" altLang="ja-JP" dirty="0"/>
              <a:t>15-M</a:t>
            </a:r>
            <a:r>
              <a:rPr lang="ja-JP" altLang="ja-JP" dirty="0"/>
              <a:t>）運動に参加した活動家、直接民主主義の集会やコンセンサスによる意思決定や挙手による意思表示といったラディカルな民主主義を経験―＞「個人の具体的な経験」が既成の政党政治を超えた新しいタイプの政治の出発点になることを認識。</a:t>
            </a:r>
          </a:p>
          <a:p>
            <a:r>
              <a:rPr lang="ja-JP" altLang="ja-JP" dirty="0"/>
              <a:t>・「怒れる人びと」運動から生まれた市民政党：主要都市で自治体権力にコモンズを支援するように働きかけ、とくに「バルセロナ・イン・コモン」</a:t>
            </a:r>
          </a:p>
          <a:p>
            <a:r>
              <a:rPr lang="ja-JP" altLang="ja-JP" dirty="0"/>
              <a:t>・水や住宅、電力、医療やケアをすべての人に必要なコモンズとするための闘い（岸本</a:t>
            </a:r>
            <a:r>
              <a:rPr lang="en-US" altLang="ja-JP" dirty="0"/>
              <a:t>2022</a:t>
            </a:r>
            <a:r>
              <a:rPr lang="ja-JP" altLang="ja-JP" dirty="0"/>
              <a:t>）。</a:t>
            </a:r>
          </a:p>
          <a:p>
            <a:r>
              <a:rPr lang="ja-JP" altLang="ja-JP" dirty="0"/>
              <a:t>・まちつくりに参加する権利―＞すべての人にオープン</a:t>
            </a:r>
          </a:p>
          <a:p>
            <a:r>
              <a:rPr lang="ja-JP" altLang="ja-JP" dirty="0"/>
              <a:t>　デジタルプラットフォーム：都市計画に市民の意見、提案、コメントを反映させる</a:t>
            </a:r>
          </a:p>
          <a:p>
            <a:r>
              <a:rPr lang="ja-JP" altLang="ja-JP" dirty="0"/>
              <a:t>　市民参加型のワークショップ</a:t>
            </a:r>
            <a:r>
              <a:rPr lang="ja-JP" altLang="ja-JP"/>
              <a:t>、ディベイト</a:t>
            </a:r>
            <a:endParaRPr lang="ja-JP" altLang="ja-JP" dirty="0"/>
          </a:p>
        </p:txBody>
      </p:sp>
    </p:spTree>
    <p:extLst>
      <p:ext uri="{BB962C8B-B14F-4D97-AF65-F5344CB8AC3E}">
        <p14:creationId xmlns:p14="http://schemas.microsoft.com/office/powerpoint/2010/main" val="1646244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a:t>スーパーブロック</a:t>
            </a:r>
            <a:r>
              <a:rPr lang="ja-JP" altLang="ja-JP" dirty="0"/>
              <a:t>・プロジェクト</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ja-JP" dirty="0"/>
              <a:t>スーパーブロック・プロジェクト（</a:t>
            </a:r>
            <a:r>
              <a:rPr lang="en-US" altLang="ja-JP" dirty="0"/>
              <a:t>2016</a:t>
            </a:r>
            <a:r>
              <a:rPr lang="ja-JP" altLang="ja-JP" dirty="0"/>
              <a:t>年開始）：ミュニシパリズムの代表例</a:t>
            </a:r>
          </a:p>
          <a:p>
            <a:r>
              <a:rPr lang="ja-JP" altLang="ja-JP" dirty="0"/>
              <a:t>　自動車の優先度を下げるー＞公共空間利用の不均衡の是正―＞ウォーキング、緑化された空間、子どもの遊び場、人びとが集う場、地元商業の促進、地域コミュニティ活性化</a:t>
            </a:r>
          </a:p>
          <a:p>
            <a:r>
              <a:rPr lang="ja-JP" altLang="ja-JP" dirty="0"/>
              <a:t>社会的連帯経済</a:t>
            </a:r>
            <a:r>
              <a:rPr lang="en-US" altLang="ja-JP" dirty="0"/>
              <a:t>SSE=social and solidarity economy</a:t>
            </a:r>
            <a:endParaRPr lang="ja-JP" altLang="ja-JP" dirty="0"/>
          </a:p>
          <a:p>
            <a:r>
              <a:rPr lang="en-US" altLang="ja-JP" dirty="0"/>
              <a:t>19</a:t>
            </a:r>
            <a:r>
              <a:rPr lang="ja-JP" altLang="ja-JP" dirty="0"/>
              <a:t>世紀末から</a:t>
            </a:r>
            <a:r>
              <a:rPr lang="en-US" altLang="ja-JP" dirty="0"/>
              <a:t>20</a:t>
            </a:r>
            <a:r>
              <a:rPr lang="ja-JP" altLang="ja-JP" dirty="0"/>
              <a:t>世紀初頭にカタルーニャで多くの協同組合設立：連帯感と共同意識</a:t>
            </a:r>
          </a:p>
          <a:p>
            <a:r>
              <a:rPr lang="ja-JP" altLang="ja-JP" dirty="0"/>
              <a:t>農業協同組合、共同住宅、労働者協同組合、消費者協同組合など</a:t>
            </a:r>
            <a:r>
              <a:rPr lang="en-US" altLang="ja-JP" dirty="0"/>
              <a:t>4,500</a:t>
            </a:r>
            <a:r>
              <a:rPr lang="ja-JP" altLang="ja-JP" dirty="0"/>
              <a:t>の協同組合と約</a:t>
            </a:r>
            <a:r>
              <a:rPr lang="en-US" altLang="ja-JP" dirty="0"/>
              <a:t>7,400</a:t>
            </a:r>
            <a:r>
              <a:rPr lang="ja-JP" altLang="ja-JP" dirty="0"/>
              <a:t>の社会的企業、とくにカタルーニャ・インテグラル協同組合</a:t>
            </a:r>
            <a:r>
              <a:rPr lang="en-US" altLang="ja-JP" dirty="0"/>
              <a:t>(CIC)</a:t>
            </a:r>
            <a:endParaRPr lang="ja-JP" altLang="ja-JP" dirty="0"/>
          </a:p>
          <a:p>
            <a:r>
              <a:rPr lang="ja-JP" altLang="ja-JP" dirty="0"/>
              <a:t>カタルーニャ政府による社会的連帯経済の支援</a:t>
            </a:r>
          </a:p>
          <a:p>
            <a:r>
              <a:rPr lang="en-US" altLang="ja-JP" dirty="0"/>
              <a:t>2016</a:t>
            </a:r>
            <a:r>
              <a:rPr lang="ja-JP" altLang="ja-JP" dirty="0"/>
              <a:t>年、「社会的連帯経済の促進に関する法律」：</a:t>
            </a:r>
            <a:r>
              <a:rPr lang="en-US" altLang="ja-JP" dirty="0"/>
              <a:t>SSE</a:t>
            </a:r>
            <a:r>
              <a:rPr lang="ja-JP" altLang="ja-JP" dirty="0"/>
              <a:t>企業への財政的支援、技術支援</a:t>
            </a:r>
          </a:p>
          <a:p>
            <a:endParaRPr kumimoji="1" lang="ja-JP" altLang="en-US" dirty="0"/>
          </a:p>
        </p:txBody>
      </p:sp>
    </p:spTree>
    <p:extLst>
      <p:ext uri="{BB962C8B-B14F-4D97-AF65-F5344CB8AC3E}">
        <p14:creationId xmlns:p14="http://schemas.microsoft.com/office/powerpoint/2010/main" val="3997320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V</a:t>
            </a:r>
            <a:r>
              <a:rPr lang="ja-JP" altLang="ja-JP" dirty="0"/>
              <a:t>　ポスト資本主義の民主主義――評議会と連合主義の理論と歴史</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pPr marL="0" indent="0">
              <a:buNone/>
            </a:pPr>
            <a:r>
              <a:rPr lang="ja-JP" altLang="ja-JP" dirty="0"/>
              <a:t>１評議会運動の歴史的実例――基礎単位の自治を基礎とする評議会型民主主義</a:t>
            </a:r>
          </a:p>
          <a:p>
            <a:r>
              <a:rPr lang="ja-JP" altLang="ja-JP"/>
              <a:t>ドイツ</a:t>
            </a:r>
            <a:r>
              <a:rPr lang="ja-JP" altLang="ja-JP" dirty="0"/>
              <a:t>革命（</a:t>
            </a:r>
            <a:r>
              <a:rPr lang="en-US" altLang="ja-JP" dirty="0"/>
              <a:t>1918</a:t>
            </a:r>
            <a:r>
              <a:rPr lang="ja-JP" altLang="ja-JP" dirty="0"/>
              <a:t>－</a:t>
            </a:r>
            <a:r>
              <a:rPr lang="en-US" altLang="ja-JP" dirty="0"/>
              <a:t>19</a:t>
            </a:r>
            <a:r>
              <a:rPr lang="ja-JP" altLang="ja-JP" dirty="0"/>
              <a:t>）と評議会運動の経緯</a:t>
            </a:r>
          </a:p>
          <a:p>
            <a:r>
              <a:rPr lang="en-US" altLang="ja-JP" dirty="0"/>
              <a:t>1918.11</a:t>
            </a:r>
            <a:r>
              <a:rPr lang="ja-JP" altLang="ja-JP" dirty="0"/>
              <a:t>キール軍港の水兵の蜂起</a:t>
            </a:r>
          </a:p>
          <a:p>
            <a:r>
              <a:rPr lang="en-US" altLang="ja-JP" dirty="0"/>
              <a:t>11.10</a:t>
            </a:r>
            <a:r>
              <a:rPr lang="ja-JP" altLang="ja-JP" dirty="0" err="1"/>
              <a:t>までに</a:t>
            </a:r>
            <a:r>
              <a:rPr lang="ja-JP" altLang="ja-JP" dirty="0"/>
              <a:t>労働者・兵士評議会（レーテ）、ベルリン、ハンブルクなど主要都市に波及</a:t>
            </a:r>
          </a:p>
          <a:p>
            <a:r>
              <a:rPr lang="ja-JP" altLang="ja-JP" dirty="0"/>
              <a:t>　バイエルン、ミュンヘン、ブレーメンなどでレーテ共和国を形成</a:t>
            </a:r>
          </a:p>
          <a:p>
            <a:r>
              <a:rPr lang="en-US" altLang="ja-JP" dirty="0"/>
              <a:t>1918.12</a:t>
            </a:r>
            <a:r>
              <a:rPr lang="ja-JP" altLang="ja-JP" dirty="0"/>
              <a:t>　社会民主党の左派スパルタクス団―＞共産党と改称</a:t>
            </a:r>
          </a:p>
          <a:p>
            <a:r>
              <a:rPr lang="en-US" altLang="ja-JP" dirty="0"/>
              <a:t>1918.1.5</a:t>
            </a:r>
            <a:r>
              <a:rPr lang="ja-JP" altLang="ja-JP" dirty="0"/>
              <a:t>　共産党：社会主義革命への転換を図って武装蜂起</a:t>
            </a:r>
          </a:p>
          <a:p>
            <a:r>
              <a:rPr lang="ja-JP" altLang="ja-JP" dirty="0"/>
              <a:t>　臨時政府のエーベルトによって弾圧、評議会の消滅、ローザの殺害</a:t>
            </a:r>
          </a:p>
          <a:p>
            <a:r>
              <a:rPr lang="en-US" altLang="ja-JP" dirty="0"/>
              <a:t>1918.1</a:t>
            </a:r>
            <a:r>
              <a:rPr lang="ja-JP" altLang="ja-JP" dirty="0" err="1"/>
              <a:t>．</a:t>
            </a:r>
            <a:r>
              <a:rPr lang="en-US" altLang="ja-JP" dirty="0"/>
              <a:t>19</a:t>
            </a:r>
            <a:r>
              <a:rPr lang="ja-JP" altLang="ja-JP" dirty="0"/>
              <a:t>　国民議会選挙：社会民主党多数派獲得、エーベルト大統領</a:t>
            </a:r>
          </a:p>
          <a:p>
            <a:r>
              <a:rPr lang="en-US" altLang="ja-JP" dirty="0"/>
              <a:t>1919.2</a:t>
            </a:r>
            <a:r>
              <a:rPr lang="ja-JP" altLang="ja-JP" dirty="0"/>
              <a:t>　ワイマール共和国成立：議会制民主主義と資本主義を掲げる</a:t>
            </a:r>
          </a:p>
          <a:p>
            <a:endParaRPr kumimoji="1" lang="ja-JP" altLang="en-US" dirty="0"/>
          </a:p>
        </p:txBody>
      </p:sp>
    </p:spTree>
    <p:extLst>
      <p:ext uri="{BB962C8B-B14F-4D97-AF65-F5344CB8AC3E}">
        <p14:creationId xmlns:p14="http://schemas.microsoft.com/office/powerpoint/2010/main" val="1200216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2800" dirty="0"/>
              <a:t>２　ハンナ・アーレントの評議会制論</a:t>
            </a:r>
          </a:p>
        </p:txBody>
      </p:sp>
      <p:sp>
        <p:nvSpPr>
          <p:cNvPr id="3" name="コンテンツ プレースホルダー 2"/>
          <p:cNvSpPr>
            <a:spLocks noGrp="1"/>
          </p:cNvSpPr>
          <p:nvPr>
            <p:ph idx="1"/>
          </p:nvPr>
        </p:nvSpPr>
        <p:spPr/>
        <p:txBody>
          <a:bodyPr>
            <a:normAutofit fontScale="77500" lnSpcReduction="20000"/>
          </a:bodyPr>
          <a:lstStyle/>
          <a:p>
            <a:r>
              <a:rPr lang="ja-JP" altLang="ja-JP" dirty="0"/>
              <a:t>評議会</a:t>
            </a:r>
            <a:r>
              <a:rPr lang="en-US" altLang="ja-JP" dirty="0"/>
              <a:t>council</a:t>
            </a:r>
            <a:r>
              <a:rPr lang="ja-JP" altLang="ja-JP" dirty="0"/>
              <a:t>＝闘争の過程から自発的に出現、人びとが対等に討議し、共に行動する</a:t>
            </a:r>
          </a:p>
          <a:p>
            <a:r>
              <a:rPr lang="en-US" altLang="ja-JP" dirty="0"/>
              <a:t>1956</a:t>
            </a:r>
            <a:r>
              <a:rPr lang="ja-JP" altLang="ja-JP" dirty="0"/>
              <a:t>年のハンガリー革命</a:t>
            </a:r>
          </a:p>
          <a:p>
            <a:pPr marL="0" indent="0">
              <a:buNone/>
            </a:pPr>
            <a:r>
              <a:rPr lang="ja-JP" altLang="ja-JP" dirty="0"/>
              <a:t>地域的な評議会、革命評議会、作家・芸術家の評議会、大学における学生評議会、工場の労働者評議会、軍隊の評議会、公務員の評議会―＞地域的な上級評議会の形成（協力と統合の過程）</a:t>
            </a:r>
            <a:r>
              <a:rPr lang="en-US" altLang="ja-JP" dirty="0"/>
              <a:t>→</a:t>
            </a:r>
            <a:r>
              <a:rPr lang="ja-JP" altLang="ja-JP" dirty="0"/>
              <a:t>全国を代表する会議（連邦の原理）</a:t>
            </a:r>
          </a:p>
          <a:p>
            <a:endParaRPr lang="ja-JP" altLang="ja-JP" dirty="0"/>
          </a:p>
          <a:p>
            <a:r>
              <a:rPr lang="ja-JP" altLang="ja-JP" dirty="0"/>
              <a:t>政治家、歴史家、政治家によって無視された、忘れられた</a:t>
            </a:r>
          </a:p>
          <a:p>
            <a:r>
              <a:rPr lang="ja-JP" altLang="ja-JP" dirty="0"/>
              <a:t>評議会＝あらゆる形態の政党制そのものに挑戦、いっさいの議会、代表制と闘争</a:t>
            </a:r>
          </a:p>
          <a:p>
            <a:r>
              <a:rPr lang="ja-JP" altLang="ja-JP" dirty="0"/>
              <a:t>評議会制＝全員が公的問題の参加者になる自由の新しい空間</a:t>
            </a:r>
          </a:p>
          <a:p>
            <a:r>
              <a:rPr lang="ja-JP" altLang="ja-JP" dirty="0"/>
              <a:t>アーレントが政党制を否定し、評議会に期待するのは、そこに国民国家に代わる新しい統治形態の可能性を見出しているためである</a:t>
            </a:r>
          </a:p>
          <a:p>
            <a:r>
              <a:rPr lang="ja-JP" altLang="ja-JP" dirty="0"/>
              <a:t>　ハンナ・アーレント『革命について』志水速雄訳、筑摩書房、</a:t>
            </a:r>
            <a:r>
              <a:rPr lang="en-US" altLang="ja-JP" dirty="0"/>
              <a:t>1995</a:t>
            </a:r>
            <a:r>
              <a:rPr lang="ja-JP" altLang="ja-JP" dirty="0" err="1"/>
              <a:t>、</a:t>
            </a:r>
            <a:r>
              <a:rPr lang="ja-JP" altLang="ja-JP" dirty="0"/>
              <a:t>第</a:t>
            </a:r>
            <a:r>
              <a:rPr lang="en-US" altLang="ja-JP" dirty="0"/>
              <a:t>6</a:t>
            </a:r>
            <a:r>
              <a:rPr lang="ja-JP" altLang="ja-JP" dirty="0"/>
              <a:t>章</a:t>
            </a:r>
          </a:p>
          <a:p>
            <a:endParaRPr kumimoji="1" lang="ja-JP" altLang="en-US" dirty="0"/>
          </a:p>
        </p:txBody>
      </p:sp>
    </p:spTree>
    <p:extLst>
      <p:ext uri="{BB962C8B-B14F-4D97-AF65-F5344CB8AC3E}">
        <p14:creationId xmlns:p14="http://schemas.microsoft.com/office/powerpoint/2010/main" val="2582078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４ロジャヴァ革命と民主的連合主義</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ja-JP" dirty="0"/>
              <a:t>第一次世界大戦後のオスマン帝国の崩壊、大戦後、山岳地帯のクルド人居住区は、トルコ、イラク、シリアなどに分断される。クルド人の言語と文化を捨て、各国民国家のなかで同化を強いられる。</a:t>
            </a:r>
          </a:p>
          <a:p>
            <a:r>
              <a:rPr lang="ja-JP" altLang="ja-JP" dirty="0"/>
              <a:t>ロジャヴァ（シリア北東部、トルコとの国境）、アフリン、コバニ、ジジールの</a:t>
            </a:r>
            <a:r>
              <a:rPr lang="en-US" altLang="ja-JP" dirty="0"/>
              <a:t>3</a:t>
            </a:r>
            <a:r>
              <a:rPr lang="ja-JP" altLang="ja-JP" dirty="0"/>
              <a:t>州</a:t>
            </a:r>
          </a:p>
          <a:p>
            <a:r>
              <a:rPr lang="ja-JP" altLang="ja-JP" dirty="0"/>
              <a:t>・</a:t>
            </a:r>
            <a:r>
              <a:rPr lang="en-US" altLang="ja-JP" dirty="0"/>
              <a:t>2011</a:t>
            </a:r>
            <a:r>
              <a:rPr lang="ja-JP" altLang="ja-JP" dirty="0"/>
              <a:t>年のアラブの春に続くシリア内戦：クルド人（約</a:t>
            </a:r>
            <a:r>
              <a:rPr lang="en-US" altLang="ja-JP" dirty="0"/>
              <a:t>200</a:t>
            </a:r>
            <a:r>
              <a:rPr lang="ja-JP" altLang="ja-JP" dirty="0"/>
              <a:t>万人）、事実上の自治区獲得</a:t>
            </a:r>
          </a:p>
          <a:p>
            <a:r>
              <a:rPr lang="ja-JP" altLang="ja-JP" dirty="0"/>
              <a:t>アサド政権と反政府組織から距離を置く</a:t>
            </a:r>
          </a:p>
          <a:p>
            <a:r>
              <a:rPr lang="ja-JP" altLang="ja-JP" dirty="0"/>
              <a:t>・ロジャヴァ革命の推移＝</a:t>
            </a:r>
            <a:r>
              <a:rPr lang="en-US" altLang="ja-JP" dirty="0"/>
              <a:t>2012</a:t>
            </a:r>
            <a:r>
              <a:rPr lang="ja-JP" altLang="ja-JP" dirty="0"/>
              <a:t>年＝クルド人の自衛組織が各地で軍事・行政権を獲得、</a:t>
            </a:r>
            <a:r>
              <a:rPr lang="en-US" altLang="ja-JP" dirty="0"/>
              <a:t>2014</a:t>
            </a:r>
            <a:r>
              <a:rPr lang="ja-JP" altLang="ja-JP" dirty="0" err="1"/>
              <a:t>までに</a:t>
            </a:r>
            <a:r>
              <a:rPr lang="en-US" altLang="ja-JP" dirty="0"/>
              <a:t>3</a:t>
            </a:r>
            <a:r>
              <a:rPr lang="ja-JP" altLang="ja-JP" dirty="0"/>
              <a:t>州が自治宣言、</a:t>
            </a:r>
            <a:r>
              <a:rPr lang="en-US" altLang="ja-JP" dirty="0"/>
              <a:t>2016</a:t>
            </a:r>
            <a:r>
              <a:rPr lang="ja-JP" altLang="ja-JP" dirty="0"/>
              <a:t>年</a:t>
            </a:r>
            <a:r>
              <a:rPr lang="en-US" altLang="ja-JP" dirty="0"/>
              <a:t>3</a:t>
            </a:r>
            <a:r>
              <a:rPr lang="ja-JP" altLang="ja-JP" dirty="0"/>
              <a:t>月＝ロジャヴァ・北部シリア連邦制を宣言</a:t>
            </a:r>
          </a:p>
          <a:p>
            <a:endParaRPr kumimoji="1" lang="ja-JP" altLang="en-US" dirty="0"/>
          </a:p>
        </p:txBody>
      </p:sp>
    </p:spTree>
    <p:extLst>
      <p:ext uri="{BB962C8B-B14F-4D97-AF65-F5344CB8AC3E}">
        <p14:creationId xmlns:p14="http://schemas.microsoft.com/office/powerpoint/2010/main" val="3889125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民主主義的連合主義</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ja-JP" dirty="0"/>
              <a:t>・</a:t>
            </a:r>
            <a:r>
              <a:rPr lang="en-US" altLang="ja-JP" dirty="0"/>
              <a:t>PKK</a:t>
            </a:r>
            <a:r>
              <a:rPr lang="ja-JP" altLang="ja-JP" dirty="0"/>
              <a:t>（クルディスタン労働者党）指導者オジャランの構想：クルド人国家の建設目標を撤回―＞民主主義的連合主義</a:t>
            </a:r>
            <a:r>
              <a:rPr lang="en-US" altLang="ja-JP" dirty="0"/>
              <a:t>democratic </a:t>
            </a:r>
            <a:r>
              <a:rPr lang="en-US" altLang="ja-JP" dirty="0" err="1"/>
              <a:t>confederalism</a:t>
            </a:r>
            <a:endParaRPr lang="ja-JP" altLang="ja-JP" dirty="0"/>
          </a:p>
          <a:p>
            <a:r>
              <a:rPr lang="ja-JP" altLang="ja-JP" dirty="0"/>
              <a:t>・国民国家のもとでは、錯綜した民族対立を克服できないという認識</a:t>
            </a:r>
          </a:p>
          <a:p>
            <a:r>
              <a:rPr lang="ja-JP" altLang="ja-JP" dirty="0"/>
              <a:t>・女性の解放―＞資本主義と家父長制の否定、女性の活動範囲と主導権の拡大、</a:t>
            </a:r>
          </a:p>
          <a:p>
            <a:r>
              <a:rPr lang="ja-JP" altLang="ja-JP" dirty="0"/>
              <a:t>社会における自由の尺度は女性がどれほど自由であるかによって決まる」（オジャラン）</a:t>
            </a:r>
          </a:p>
          <a:p>
            <a:r>
              <a:rPr lang="ja-JP" altLang="ja-JP" dirty="0"/>
              <a:t>・意思決定の権限をもつ末端のコミュニティとその代表によって構成される上位の評議会（コミュニティ間の調整）、国民国家に民主的連合主義を対置</a:t>
            </a:r>
          </a:p>
          <a:p>
            <a:r>
              <a:rPr lang="ja-JP" altLang="ja-JP" dirty="0"/>
              <a:t>・アーレントの構想との共通性：多様な評議会を基礎とする連邦制</a:t>
            </a:r>
          </a:p>
          <a:p>
            <a:r>
              <a:rPr lang="ja-JP" altLang="ja-JP" dirty="0"/>
              <a:t>ミヒャエル・クナップほか『女たちの中東　ロジャヴァ革命』山梨彰訳、青土社、</a:t>
            </a:r>
            <a:r>
              <a:rPr lang="en-US" altLang="ja-JP" dirty="0"/>
              <a:t>2020</a:t>
            </a:r>
            <a:endParaRPr lang="ja-JP" altLang="ja-JP" dirty="0"/>
          </a:p>
          <a:p>
            <a:endParaRPr kumimoji="1" lang="ja-JP" altLang="en-US" dirty="0"/>
          </a:p>
        </p:txBody>
      </p:sp>
    </p:spTree>
    <p:extLst>
      <p:ext uri="{BB962C8B-B14F-4D97-AF65-F5344CB8AC3E}">
        <p14:creationId xmlns:p14="http://schemas.microsoft.com/office/powerpoint/2010/main" val="329279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I</a:t>
            </a:r>
            <a:r>
              <a:rPr lang="ja-JP" altLang="ja-JP" dirty="0"/>
              <a:t>　反資本主義の４つの戦略の一つとしての「資本主義を浸食する」</a:t>
            </a:r>
            <a:br>
              <a:rPr lang="ja-JP" altLang="ja-JP" dirty="0"/>
            </a:br>
            <a:endParaRPr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a:t>                        </a:t>
            </a:r>
            <a:r>
              <a:rPr lang="ja-JP" altLang="ja-JP" dirty="0"/>
              <a:t>反資本主義の４つの戦略</a:t>
            </a:r>
          </a:p>
          <a:p>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8307548"/>
              </p:ext>
            </p:extLst>
          </p:nvPr>
        </p:nvGraphicFramePr>
        <p:xfrm>
          <a:off x="2658979" y="3681254"/>
          <a:ext cx="6133866" cy="640080"/>
        </p:xfrm>
        <a:graphic>
          <a:graphicData uri="http://schemas.openxmlformats.org/drawingml/2006/table">
            <a:tbl>
              <a:tblPr firstRow="1" firstCol="1" bandRow="1">
                <a:tableStyleId>{5C22544A-7EE6-4342-B048-85BDC9FD1C3A}</a:tableStyleId>
              </a:tblPr>
              <a:tblGrid>
                <a:gridCol w="2784157">
                  <a:extLst>
                    <a:ext uri="{9D8B030D-6E8A-4147-A177-3AD203B41FA5}">
                      <a16:colId xmlns:a16="http://schemas.microsoft.com/office/drawing/2014/main" val="20000"/>
                    </a:ext>
                  </a:extLst>
                </a:gridCol>
                <a:gridCol w="3349709">
                  <a:extLst>
                    <a:ext uri="{9D8B030D-6E8A-4147-A177-3AD203B41FA5}">
                      <a16:colId xmlns:a16="http://schemas.microsoft.com/office/drawing/2014/main" val="20001"/>
                    </a:ext>
                  </a:extLst>
                </a:gridCol>
              </a:tblGrid>
              <a:tr h="0">
                <a:tc>
                  <a:txBody>
                    <a:bodyPr/>
                    <a:lstStyle/>
                    <a:p>
                      <a:pPr algn="just">
                        <a:spcAft>
                          <a:spcPts val="0"/>
                        </a:spcAft>
                      </a:pPr>
                      <a:r>
                        <a:rPr lang="ja-JP" sz="1050" kern="0" dirty="0">
                          <a:effectLst/>
                        </a:rPr>
                        <a:t>資本主義を飼いならす</a:t>
                      </a:r>
                      <a:endParaRPr lang="ja-JP" sz="1050" kern="100" dirty="0">
                        <a:effectLst/>
                      </a:endParaRPr>
                    </a:p>
                    <a:p>
                      <a:pPr algn="just">
                        <a:spcAft>
                          <a:spcPts val="0"/>
                        </a:spcAft>
                      </a:pPr>
                      <a:r>
                        <a:rPr lang="ja-JP" sz="1050" kern="0" dirty="0">
                          <a:effectLst/>
                        </a:rPr>
                        <a:t>　社会民主主義、</a:t>
                      </a:r>
                      <a:r>
                        <a:rPr lang="en-US" sz="1050" kern="0" dirty="0">
                          <a:effectLst/>
                        </a:rPr>
                        <a:t>21</a:t>
                      </a:r>
                      <a:r>
                        <a:rPr lang="ja-JP" sz="1050" kern="0" dirty="0">
                          <a:effectLst/>
                        </a:rPr>
                        <a:t>世紀の社会民主主義</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sz="1050" kern="0" dirty="0">
                          <a:effectLst/>
                        </a:rPr>
                        <a:t>資本主義を破壊する</a:t>
                      </a:r>
                      <a:endParaRPr lang="ja-JP" sz="1050" kern="100" dirty="0">
                        <a:effectLst/>
                      </a:endParaRPr>
                    </a:p>
                    <a:p>
                      <a:pPr algn="just">
                        <a:spcAft>
                          <a:spcPts val="0"/>
                        </a:spcAft>
                      </a:pPr>
                      <a:r>
                        <a:rPr lang="ja-JP" sz="1050" kern="0" dirty="0">
                          <a:effectLst/>
                        </a:rPr>
                        <a:t>　革命政党による国家権力掌握</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0">
                <a:tc>
                  <a:txBody>
                    <a:bodyPr/>
                    <a:lstStyle/>
                    <a:p>
                      <a:pPr algn="just">
                        <a:spcAft>
                          <a:spcPts val="0"/>
                        </a:spcAft>
                      </a:pPr>
                      <a:r>
                        <a:rPr lang="ja-JP" sz="1050" kern="0">
                          <a:effectLst/>
                        </a:rPr>
                        <a:t>資本主義から脱出する</a:t>
                      </a:r>
                      <a:endParaRPr lang="ja-JP" sz="1050" kern="100">
                        <a:effectLst/>
                      </a:endParaRPr>
                    </a:p>
                    <a:p>
                      <a:pPr algn="just">
                        <a:spcAft>
                          <a:spcPts val="0"/>
                        </a:spcAft>
                      </a:pPr>
                      <a:r>
                        <a:rPr lang="ja-JP" sz="1050" kern="0">
                          <a:effectLst/>
                        </a:rPr>
                        <a:t>　半農半</a:t>
                      </a:r>
                      <a:r>
                        <a:rPr lang="en-US" sz="1050" kern="0">
                          <a:effectLst/>
                        </a:rPr>
                        <a:t>X</a:t>
                      </a:r>
                      <a:r>
                        <a:rPr lang="ja-JP" sz="1050" kern="0">
                          <a:effectLst/>
                        </a:rPr>
                        <a:t>、</a:t>
                      </a:r>
                      <a:r>
                        <a:rPr lang="en-US" sz="1050" kern="0">
                          <a:effectLst/>
                        </a:rPr>
                        <a:t>FIRE</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spcAft>
                          <a:spcPts val="0"/>
                        </a:spcAft>
                      </a:pPr>
                      <a:r>
                        <a:rPr lang="ja-JP" sz="1050" kern="0" dirty="0">
                          <a:effectLst/>
                        </a:rPr>
                        <a:t>資本主義を浸食する</a:t>
                      </a:r>
                      <a:endParaRPr lang="ja-JP" sz="1050" kern="100" dirty="0">
                        <a:effectLst/>
                      </a:endParaRPr>
                    </a:p>
                    <a:p>
                      <a:pPr algn="just">
                        <a:spcAft>
                          <a:spcPts val="0"/>
                        </a:spcAft>
                      </a:pPr>
                      <a:r>
                        <a:rPr lang="ja-JP" sz="1050" kern="0" dirty="0">
                          <a:effectLst/>
                        </a:rPr>
                        <a:t>　コモンズ、協同組合連合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5" name="正方形/長方形 4"/>
          <p:cNvSpPr/>
          <p:nvPr/>
        </p:nvSpPr>
        <p:spPr>
          <a:xfrm>
            <a:off x="3048000" y="3105835"/>
            <a:ext cx="6096000" cy="646331"/>
          </a:xfrm>
          <a:prstGeom prst="rect">
            <a:avLst/>
          </a:prstGeom>
        </p:spPr>
        <p:txBody>
          <a:bodyPr>
            <a:spAutoFit/>
          </a:bodyPr>
          <a:lstStyle/>
          <a:p>
            <a:pPr algn="just">
              <a:spcAft>
                <a:spcPts val="0"/>
              </a:spcAft>
            </a:pPr>
            <a:r>
              <a:rPr lang="ja-JP" altLang="ja-JP" kern="0" dirty="0">
                <a:latin typeface="Century" panose="02040604050505020304" pitchFamily="18" charset="0"/>
                <a:ea typeface="ＭＳ 明朝" panose="02020609040205080304" pitchFamily="17" charset="-128"/>
                <a:cs typeface="Times New Roman" panose="02020603050405020304" pitchFamily="18" charset="0"/>
              </a:rPr>
              <a:t>出所：</a:t>
            </a:r>
            <a:r>
              <a:rPr lang="en-US" altLang="ja-JP" kern="0" dirty="0" err="1">
                <a:latin typeface="Century" panose="02040604050505020304" pitchFamily="18" charset="0"/>
                <a:ea typeface="ＭＳ 明朝" panose="02020609040205080304" pitchFamily="17" charset="-128"/>
                <a:cs typeface="Times New Roman" panose="02020603050405020304" pitchFamily="18" charset="0"/>
              </a:rPr>
              <a:t>E.O.Wright</a:t>
            </a:r>
            <a:r>
              <a:rPr lang="en-US" altLang="ja-JP" kern="0" dirty="0">
                <a:latin typeface="Century" panose="02040604050505020304" pitchFamily="18" charset="0"/>
                <a:ea typeface="ＭＳ 明朝" panose="02020609040205080304" pitchFamily="17" charset="-128"/>
                <a:cs typeface="Times New Roman" panose="02020603050405020304" pitchFamily="18" charset="0"/>
              </a:rPr>
              <a:t>, Envisioning Real Utopias, New York, Verso Books,2010.</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154120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参考文献</a:t>
            </a:r>
            <a:endParaRPr kumimoji="1" lang="ja-JP" altLang="en-US" dirty="0"/>
          </a:p>
        </p:txBody>
      </p:sp>
      <p:sp>
        <p:nvSpPr>
          <p:cNvPr id="3" name="コンテンツ プレースホルダー 2"/>
          <p:cNvSpPr>
            <a:spLocks noGrp="1"/>
          </p:cNvSpPr>
          <p:nvPr>
            <p:ph idx="1"/>
          </p:nvPr>
        </p:nvSpPr>
        <p:spPr>
          <a:xfrm>
            <a:off x="838200" y="1789530"/>
            <a:ext cx="10515600" cy="4351338"/>
          </a:xfrm>
        </p:spPr>
        <p:txBody>
          <a:bodyPr>
            <a:normAutofit fontScale="70000" lnSpcReduction="20000"/>
          </a:bodyPr>
          <a:lstStyle/>
          <a:p>
            <a:r>
              <a:rPr lang="ja-JP" altLang="ja-JP" dirty="0"/>
              <a:t>ミヒャエルナップほか『女たちの中東　ロジャヴァ革命』山梨彰訳、青土社、</a:t>
            </a:r>
            <a:r>
              <a:rPr lang="en-US" altLang="ja-JP" dirty="0"/>
              <a:t>2020</a:t>
            </a:r>
            <a:endParaRPr lang="ja-JP" altLang="ja-JP" dirty="0"/>
          </a:p>
          <a:p>
            <a:r>
              <a:rPr lang="ja-JP" altLang="ja-JP" dirty="0"/>
              <a:t>ハンナ・アーレント『革命について』志水速雄訳、筑摩書房、</a:t>
            </a:r>
            <a:r>
              <a:rPr lang="en-US" altLang="ja-JP" dirty="0"/>
              <a:t>1995</a:t>
            </a:r>
            <a:r>
              <a:rPr lang="ja-JP" altLang="ja-JP" dirty="0" err="1"/>
              <a:t>、</a:t>
            </a:r>
            <a:r>
              <a:rPr lang="ja-JP" altLang="ja-JP" dirty="0"/>
              <a:t>第</a:t>
            </a:r>
            <a:r>
              <a:rPr lang="en-US" altLang="ja-JP" dirty="0"/>
              <a:t>6</a:t>
            </a:r>
            <a:r>
              <a:rPr lang="ja-JP" altLang="ja-JP" dirty="0"/>
              <a:t>章</a:t>
            </a:r>
          </a:p>
          <a:p>
            <a:r>
              <a:rPr lang="ja-JP" altLang="ja-JP" dirty="0"/>
              <a:t>千葉眞一『連邦主義とコスモポリタニスム』風行社、</a:t>
            </a:r>
            <a:r>
              <a:rPr lang="en-US" altLang="ja-JP" dirty="0"/>
              <a:t>2014</a:t>
            </a:r>
            <a:endParaRPr lang="ja-JP" altLang="ja-JP" dirty="0"/>
          </a:p>
          <a:p>
            <a:r>
              <a:rPr lang="ja-JP" altLang="ja-JP" dirty="0"/>
              <a:t>オストロム</a:t>
            </a:r>
            <a:r>
              <a:rPr lang="en-US" altLang="ja-JP" dirty="0"/>
              <a:t>,E.(2022)</a:t>
            </a:r>
            <a:r>
              <a:rPr lang="ja-JP" altLang="ja-JP" dirty="0"/>
              <a:t>『コモンズのガバナンス――人びとの協働と制度の進化』原田禎夫他訳、晃洋書房</a:t>
            </a:r>
          </a:p>
          <a:p>
            <a:r>
              <a:rPr lang="ja-JP" altLang="ja-JP" dirty="0"/>
              <a:t>カリス</a:t>
            </a:r>
            <a:r>
              <a:rPr lang="en-US" altLang="ja-JP" dirty="0"/>
              <a:t>,J., </a:t>
            </a:r>
            <a:r>
              <a:rPr lang="ja-JP" altLang="ja-JP" dirty="0"/>
              <a:t>ポールソン</a:t>
            </a:r>
            <a:r>
              <a:rPr lang="en-US" altLang="ja-JP" dirty="0"/>
              <a:t>,S., </a:t>
            </a:r>
            <a:r>
              <a:rPr lang="ja-JP" altLang="ja-JP" dirty="0"/>
              <a:t>ダリサ</a:t>
            </a:r>
            <a:r>
              <a:rPr lang="en-US" altLang="ja-JP" dirty="0"/>
              <a:t>,G., </a:t>
            </a:r>
            <a:r>
              <a:rPr lang="ja-JP" altLang="ja-JP" dirty="0"/>
              <a:t>デマリア</a:t>
            </a:r>
            <a:r>
              <a:rPr lang="en-US" altLang="ja-JP" dirty="0"/>
              <a:t>,F. (2021).</a:t>
            </a:r>
            <a:r>
              <a:rPr lang="ja-JP" altLang="ja-JP" dirty="0"/>
              <a:t>『なぜ、脱成長なのか』</a:t>
            </a:r>
            <a:r>
              <a:rPr lang="en-US" altLang="ja-JP" dirty="0"/>
              <a:t>NHK</a:t>
            </a:r>
            <a:r>
              <a:rPr lang="ja-JP" altLang="ja-JP" dirty="0"/>
              <a:t>出版</a:t>
            </a:r>
          </a:p>
          <a:p>
            <a:r>
              <a:rPr lang="ja-JP" altLang="ja-JP" dirty="0"/>
              <a:t>岸本聡子（</a:t>
            </a:r>
            <a:r>
              <a:rPr lang="en-US" altLang="ja-JP" dirty="0"/>
              <a:t>2022</a:t>
            </a:r>
            <a:r>
              <a:rPr lang="ja-JP" altLang="ja-JP" dirty="0"/>
              <a:t>）『私がつかんだコモンと民主主義』晶文社</a:t>
            </a:r>
          </a:p>
          <a:p>
            <a:r>
              <a:rPr lang="ja-JP" altLang="ja-JP" dirty="0"/>
              <a:t>グレーバー</a:t>
            </a:r>
            <a:r>
              <a:rPr lang="en-US" altLang="ja-JP" dirty="0"/>
              <a:t>,D.et</a:t>
            </a:r>
            <a:r>
              <a:rPr lang="ja-JP" altLang="ja-JP" dirty="0"/>
              <a:t>ウェングロウ</a:t>
            </a:r>
            <a:r>
              <a:rPr lang="en-US" altLang="ja-JP" dirty="0"/>
              <a:t>,D.</a:t>
            </a:r>
            <a:r>
              <a:rPr lang="ja-JP" altLang="ja-JP" dirty="0"/>
              <a:t>（</a:t>
            </a:r>
            <a:r>
              <a:rPr lang="en-US" altLang="ja-JP" dirty="0"/>
              <a:t>2023</a:t>
            </a:r>
            <a:r>
              <a:rPr lang="ja-JP" altLang="ja-JP" dirty="0"/>
              <a:t>）『万物の黎明』光文社</a:t>
            </a:r>
          </a:p>
          <a:p>
            <a:r>
              <a:rPr lang="ja-JP" altLang="ja-JP" dirty="0"/>
              <a:t>小杉亮子</a:t>
            </a:r>
            <a:r>
              <a:rPr lang="en-US" altLang="ja-JP" dirty="0"/>
              <a:t>(2022)</a:t>
            </a:r>
            <a:r>
              <a:rPr lang="ja-JP" altLang="ja-JP" dirty="0"/>
              <a:t>「</a:t>
            </a:r>
            <a:r>
              <a:rPr lang="en-US" altLang="ja-JP" dirty="0"/>
              <a:t>1960</a:t>
            </a:r>
            <a:r>
              <a:rPr lang="ja-JP" altLang="ja-JP" dirty="0"/>
              <a:t>年代学生運動における新しい組織像と予示的政治の可能性」、『大原社会問題研究所雑誌』</a:t>
            </a:r>
            <a:r>
              <a:rPr lang="en-US" altLang="ja-JP" dirty="0"/>
              <a:t>NO.759</a:t>
            </a:r>
            <a:endParaRPr lang="ja-JP" altLang="ja-JP" dirty="0"/>
          </a:p>
          <a:p>
            <a:r>
              <a:rPr lang="ja-JP" altLang="ja-JP" dirty="0"/>
              <a:t>田中ひかる（</a:t>
            </a:r>
            <a:r>
              <a:rPr lang="en-US" altLang="ja-JP" dirty="0"/>
              <a:t>2022</a:t>
            </a:r>
            <a:r>
              <a:rPr lang="ja-JP" altLang="ja-JP" dirty="0"/>
              <a:t>）「女性解放とアナーキズム」、『大原社会問題研究所雑誌』</a:t>
            </a:r>
            <a:r>
              <a:rPr lang="en-US" altLang="ja-JP" dirty="0"/>
              <a:t>No.759</a:t>
            </a:r>
            <a:endParaRPr lang="ja-JP" altLang="ja-JP" dirty="0"/>
          </a:p>
          <a:p>
            <a:r>
              <a:rPr lang="ja-JP" altLang="ja-JP" dirty="0"/>
              <a:t>ヒッケル</a:t>
            </a:r>
            <a:r>
              <a:rPr lang="en-US" altLang="ja-JP" dirty="0"/>
              <a:t>,J.( 2023.)</a:t>
            </a:r>
            <a:r>
              <a:rPr lang="ja-JP" altLang="ja-JP" dirty="0"/>
              <a:t>『資本主義の次に来る社会』東洋経済新報社</a:t>
            </a:r>
          </a:p>
          <a:p>
            <a:r>
              <a:rPr lang="ja-JP" altLang="ja-JP" dirty="0"/>
              <a:t>ヒルシュ</a:t>
            </a:r>
            <a:r>
              <a:rPr lang="en-US" altLang="ja-JP" dirty="0"/>
              <a:t>,J.(1997)</a:t>
            </a:r>
            <a:r>
              <a:rPr lang="ja-JP" altLang="ja-JP" dirty="0"/>
              <a:t>『資本主義にオルタナティブはないのか？』木原滋哉・中村健吾訳、ミネルヴァ書房）</a:t>
            </a:r>
          </a:p>
          <a:p>
            <a:endParaRPr kumimoji="1" lang="ja-JP" altLang="en-US" dirty="0"/>
          </a:p>
        </p:txBody>
      </p:sp>
    </p:spTree>
    <p:extLst>
      <p:ext uri="{BB962C8B-B14F-4D97-AF65-F5344CB8AC3E}">
        <p14:creationId xmlns:p14="http://schemas.microsoft.com/office/powerpoint/2010/main" val="2981707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コンテンツ プレースホルダー 2"/>
          <p:cNvSpPr>
            <a:spLocks noGrp="1"/>
          </p:cNvSpPr>
          <p:nvPr>
            <p:ph idx="1"/>
          </p:nvPr>
        </p:nvSpPr>
        <p:spPr/>
        <p:txBody>
          <a:bodyPr>
            <a:normAutofit fontScale="85000" lnSpcReduction="20000"/>
          </a:bodyPr>
          <a:lstStyle/>
          <a:p>
            <a:r>
              <a:rPr lang="ja-JP" altLang="ja-JP" dirty="0"/>
              <a:t>メイソン</a:t>
            </a:r>
            <a:r>
              <a:rPr lang="en-US" altLang="ja-JP" dirty="0"/>
              <a:t>,P.(2017)</a:t>
            </a:r>
            <a:r>
              <a:rPr lang="ja-JP" altLang="ja-JP" dirty="0"/>
              <a:t>『ポストキャピタリズム』佐々とも訳、東洋経済新報社、</a:t>
            </a:r>
            <a:r>
              <a:rPr lang="en-US" altLang="ja-JP" dirty="0"/>
              <a:t>448</a:t>
            </a:r>
            <a:r>
              <a:rPr lang="ja-JP" altLang="ja-JP" dirty="0"/>
              <a:t>－</a:t>
            </a:r>
            <a:r>
              <a:rPr lang="en-US" altLang="ja-JP" dirty="0"/>
              <a:t>449</a:t>
            </a:r>
            <a:r>
              <a:rPr lang="ja-JP" altLang="ja-JP" dirty="0"/>
              <a:t>ページ）</a:t>
            </a:r>
          </a:p>
          <a:p>
            <a:r>
              <a:rPr lang="en-US" altLang="ja-JP" dirty="0"/>
              <a:t>J.</a:t>
            </a:r>
            <a:r>
              <a:rPr lang="ja-JP" altLang="ja-JP" dirty="0"/>
              <a:t>ホロウェイ『権力を取らずに世界を変える』大窪一志・四茂野修訳、同時代社、</a:t>
            </a:r>
            <a:r>
              <a:rPr lang="en-US" altLang="ja-JP" dirty="0"/>
              <a:t>2009</a:t>
            </a:r>
            <a:endParaRPr lang="ja-JP" altLang="ja-JP" dirty="0"/>
          </a:p>
          <a:p>
            <a:r>
              <a:rPr lang="ja-JP" altLang="ja-JP" dirty="0"/>
              <a:t>山本眞人（</a:t>
            </a:r>
            <a:r>
              <a:rPr lang="en-US" altLang="ja-JP" dirty="0"/>
              <a:t>2023</a:t>
            </a:r>
            <a:r>
              <a:rPr lang="ja-JP" altLang="ja-JP" dirty="0"/>
              <a:t>）『コモンズ思考をマッピングする』</a:t>
            </a:r>
            <a:r>
              <a:rPr lang="en-US" altLang="ja-JP" dirty="0"/>
              <a:t>BMFT</a:t>
            </a:r>
            <a:endParaRPr lang="ja-JP" altLang="ja-JP" dirty="0"/>
          </a:p>
          <a:p>
            <a:r>
              <a:rPr lang="en-US" altLang="ja-JP" dirty="0" err="1"/>
              <a:t>Bollier,D</a:t>
            </a:r>
            <a:r>
              <a:rPr lang="en-US" altLang="ja-JP" dirty="0"/>
              <a:t>. et </a:t>
            </a:r>
            <a:r>
              <a:rPr lang="en-US" altLang="ja-JP" dirty="0" err="1"/>
              <a:t>Helfrich,S.eds</a:t>
            </a:r>
            <a:r>
              <a:rPr lang="en-US" altLang="ja-JP" dirty="0"/>
              <a:t>.(2012)The Wealth of the Commons, </a:t>
            </a:r>
            <a:r>
              <a:rPr lang="en-US" altLang="ja-JP" dirty="0" err="1"/>
              <a:t>Levellers</a:t>
            </a:r>
            <a:r>
              <a:rPr lang="en-US" altLang="ja-JP" dirty="0"/>
              <a:t> Press.</a:t>
            </a:r>
            <a:endParaRPr lang="ja-JP" altLang="ja-JP" dirty="0"/>
          </a:p>
          <a:p>
            <a:r>
              <a:rPr lang="en-US" altLang="ja-JP" dirty="0" err="1"/>
              <a:t>Bollier,D</a:t>
            </a:r>
            <a:r>
              <a:rPr lang="en-US" altLang="ja-JP" dirty="0"/>
              <a:t>. et </a:t>
            </a:r>
            <a:r>
              <a:rPr lang="en-US" altLang="ja-JP" dirty="0" err="1"/>
              <a:t>Helfrich,S</a:t>
            </a:r>
            <a:r>
              <a:rPr lang="en-US" altLang="ja-JP" dirty="0"/>
              <a:t>.(2019)</a:t>
            </a:r>
            <a:r>
              <a:rPr lang="en-US" altLang="ja-JP" dirty="0" err="1"/>
              <a:t>Free,Fair</a:t>
            </a:r>
            <a:r>
              <a:rPr lang="en-US" altLang="ja-JP" dirty="0"/>
              <a:t> and Alive The Insurgent Power of the </a:t>
            </a:r>
            <a:r>
              <a:rPr lang="en-US" altLang="ja-JP" dirty="0" err="1"/>
              <a:t>Commons,New</a:t>
            </a:r>
            <a:r>
              <a:rPr lang="en-US" altLang="ja-JP" dirty="0"/>
              <a:t> Society Publishers.</a:t>
            </a:r>
            <a:endParaRPr lang="ja-JP" altLang="ja-JP" dirty="0"/>
          </a:p>
          <a:p>
            <a:r>
              <a:rPr lang="en-US" altLang="ja-JP" dirty="0" err="1"/>
              <a:t>Graeber</a:t>
            </a:r>
            <a:r>
              <a:rPr lang="en-US" altLang="ja-JP" dirty="0"/>
              <a:t>, David and </a:t>
            </a:r>
            <a:r>
              <a:rPr lang="en-US" altLang="ja-JP" dirty="0" err="1"/>
              <a:t>Grubacic</a:t>
            </a:r>
            <a:r>
              <a:rPr lang="en-US" altLang="ja-JP" dirty="0"/>
              <a:t>, Andrej</a:t>
            </a:r>
            <a:r>
              <a:rPr lang="ja-JP" altLang="ja-JP" dirty="0"/>
              <a:t>（</a:t>
            </a:r>
            <a:r>
              <a:rPr lang="en-US" altLang="ja-JP" dirty="0"/>
              <a:t>2004</a:t>
            </a:r>
            <a:r>
              <a:rPr lang="ja-JP" altLang="ja-JP" dirty="0"/>
              <a:t>）‘</a:t>
            </a:r>
            <a:r>
              <a:rPr lang="en-US" altLang="ja-JP" dirty="0"/>
              <a:t>Anarchism, Or the Revolutionary Movement of </a:t>
            </a:r>
            <a:r>
              <a:rPr lang="en-US" altLang="ja-JP" dirty="0" err="1"/>
              <a:t>theTwenty</a:t>
            </a:r>
            <a:r>
              <a:rPr lang="en-US" altLang="ja-JP" dirty="0"/>
              <a:t>-first Century</a:t>
            </a:r>
            <a:r>
              <a:rPr lang="ja-JP" altLang="ja-JP" dirty="0"/>
              <a:t>’</a:t>
            </a:r>
            <a:r>
              <a:rPr lang="en-US" altLang="ja-JP" dirty="0"/>
              <a:t>. Accessed at https://theanarchistlibrary.org/library/andrej-grubacic-davidgraeber-</a:t>
            </a:r>
            <a:endParaRPr lang="ja-JP" altLang="ja-JP" dirty="0"/>
          </a:p>
          <a:p>
            <a:r>
              <a:rPr lang="en-US" altLang="ja-JP" dirty="0" err="1"/>
              <a:t>E.O.Wright</a:t>
            </a:r>
            <a:r>
              <a:rPr lang="ja-JP" altLang="ja-JP" dirty="0"/>
              <a:t>（</a:t>
            </a:r>
            <a:r>
              <a:rPr lang="en-US" altLang="ja-JP" dirty="0"/>
              <a:t>2010</a:t>
            </a:r>
            <a:r>
              <a:rPr lang="ja-JP" altLang="ja-JP" dirty="0"/>
              <a:t>）</a:t>
            </a:r>
            <a:r>
              <a:rPr lang="en-US" altLang="ja-JP" dirty="0"/>
              <a:t>, Envisioning Real Utopias, New York, Verso Books.</a:t>
            </a:r>
            <a:endParaRPr lang="ja-JP" altLang="ja-JP" dirty="0"/>
          </a:p>
          <a:p>
            <a:r>
              <a:rPr lang="en-US" altLang="ja-JP" dirty="0" err="1"/>
              <a:t>A,Ocalan</a:t>
            </a:r>
            <a:r>
              <a:rPr lang="en-US" altLang="ja-JP" dirty="0"/>
              <a:t>,(2011)Democratic </a:t>
            </a:r>
            <a:r>
              <a:rPr lang="en-US" altLang="ja-JP" dirty="0" err="1"/>
              <a:t>Confereralism</a:t>
            </a:r>
            <a:r>
              <a:rPr lang="en-US" altLang="ja-JP" dirty="0"/>
              <a:t>, International Initiative Edition</a:t>
            </a:r>
            <a:endParaRPr lang="ja-JP" altLang="ja-JP" dirty="0"/>
          </a:p>
          <a:p>
            <a:endParaRPr kumimoji="1" lang="ja-JP" altLang="en-US" dirty="0"/>
          </a:p>
        </p:txBody>
      </p:sp>
    </p:spTree>
    <p:extLst>
      <p:ext uri="{BB962C8B-B14F-4D97-AF65-F5344CB8AC3E}">
        <p14:creationId xmlns:p14="http://schemas.microsoft.com/office/powerpoint/2010/main" val="33997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「資本主義を破壊する」戦略の失敗</a:t>
            </a:r>
          </a:p>
        </p:txBody>
      </p:sp>
      <p:sp>
        <p:nvSpPr>
          <p:cNvPr id="3" name="コンテンツ プレースホルダー 2"/>
          <p:cNvSpPr>
            <a:spLocks noGrp="1"/>
          </p:cNvSpPr>
          <p:nvPr>
            <p:ph idx="1"/>
          </p:nvPr>
        </p:nvSpPr>
        <p:spPr/>
        <p:txBody>
          <a:bodyPr>
            <a:normAutofit fontScale="92500" lnSpcReduction="20000"/>
          </a:bodyPr>
          <a:lstStyle/>
          <a:p>
            <a:r>
              <a:rPr lang="en-US" altLang="ja-JP" dirty="0"/>
              <a:t>20</a:t>
            </a:r>
            <a:r>
              <a:rPr lang="ja-JP" altLang="ja-JP" dirty="0"/>
              <a:t>世紀の社会主義革命：革命党による国家権力の掌握によって資本主義の構造を破壊したが、民主的で平等な解放的な社会を生みだせなかった</a:t>
            </a:r>
          </a:p>
          <a:p>
            <a:r>
              <a:rPr lang="ja-JP" altLang="ja-JP" dirty="0"/>
              <a:t>古い不平等な秩序を破壊することと、新しい解放的な制度を構築することとはまったく別</a:t>
            </a:r>
          </a:p>
          <a:p>
            <a:r>
              <a:rPr lang="ja-JP" altLang="ja-JP" dirty="0"/>
              <a:t>・国家権力を取らずに世界を変える</a:t>
            </a:r>
          </a:p>
          <a:p>
            <a:r>
              <a:rPr lang="en-US" altLang="ja-JP" dirty="0"/>
              <a:t>J.</a:t>
            </a:r>
            <a:r>
              <a:rPr lang="ja-JP" altLang="ja-JP" dirty="0"/>
              <a:t>ホロウェイ『権力を取らずに世界を変える』大窪一志・四茂野修訳、同時代社、</a:t>
            </a:r>
            <a:r>
              <a:rPr lang="en-US" altLang="ja-JP" dirty="0"/>
              <a:t>2009</a:t>
            </a:r>
            <a:endParaRPr lang="ja-JP" altLang="ja-JP" dirty="0"/>
          </a:p>
          <a:p>
            <a:r>
              <a:rPr lang="ja-JP" altLang="ja-JP" dirty="0"/>
              <a:t>国家権力の獲得：変革にとって中心問題</a:t>
            </a:r>
          </a:p>
          <a:p>
            <a:r>
              <a:rPr lang="ja-JP" altLang="ja-JP" dirty="0"/>
              <a:t>国境と資本主義的社会関係とは一致しない</a:t>
            </a:r>
          </a:p>
          <a:p>
            <a:r>
              <a:rPr lang="ja-JP" altLang="ja-JP" dirty="0"/>
              <a:t>闘争の上下関係、道具化とヒエラルキー化</a:t>
            </a:r>
          </a:p>
          <a:p>
            <a:r>
              <a:rPr lang="ja-JP" altLang="ja-JP" dirty="0"/>
              <a:t>反権力の闘争―＞権力の論理と論法</a:t>
            </a:r>
          </a:p>
          <a:p>
            <a:endParaRPr kumimoji="1" lang="ja-JP" altLang="en-US" dirty="0"/>
          </a:p>
        </p:txBody>
      </p:sp>
    </p:spTree>
    <p:extLst>
      <p:ext uri="{BB962C8B-B14F-4D97-AF65-F5344CB8AC3E}">
        <p14:creationId xmlns:p14="http://schemas.microsoft.com/office/powerpoint/2010/main" val="1774896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「資本主義を浸食する」</a:t>
            </a:r>
          </a:p>
        </p:txBody>
      </p:sp>
      <p:sp>
        <p:nvSpPr>
          <p:cNvPr id="3" name="コンテンツ プレースホルダー 2"/>
          <p:cNvSpPr>
            <a:spLocks noGrp="1"/>
          </p:cNvSpPr>
          <p:nvPr>
            <p:ph idx="1"/>
          </p:nvPr>
        </p:nvSpPr>
        <p:spPr/>
        <p:txBody>
          <a:bodyPr/>
          <a:lstStyle/>
          <a:p>
            <a:r>
              <a:rPr lang="ja-JP" altLang="ja-JP" dirty="0"/>
              <a:t>―＞資本主義の中に予示的なコモンズ経済を創出</a:t>
            </a:r>
            <a:endParaRPr lang="en-US" altLang="ja-JP" dirty="0"/>
          </a:p>
          <a:p>
            <a:r>
              <a:rPr lang="ja-JP" altLang="ja-JP" dirty="0"/>
              <a:t>予示的なコモンズ経済は、する新しい政治をいかにつくりだすか</a:t>
            </a:r>
          </a:p>
          <a:p>
            <a:r>
              <a:rPr lang="ja-JP" altLang="ja-JP" dirty="0"/>
              <a:t>権力獲得と政党間競争に還元されない政治</a:t>
            </a:r>
            <a:endParaRPr lang="en-US" altLang="ja-JP" dirty="0"/>
          </a:p>
          <a:p>
            <a:r>
              <a:rPr lang="ja-JP" altLang="en-US" dirty="0"/>
              <a:t>国家権力を取らずに世界を変える</a:t>
            </a:r>
            <a:endParaRPr lang="ja-JP" altLang="ja-JP" dirty="0"/>
          </a:p>
          <a:p>
            <a:r>
              <a:rPr lang="ja-JP" altLang="ja-JP" dirty="0"/>
              <a:t>新しい生活様式や公共空間の利用をつくりだす政治</a:t>
            </a:r>
          </a:p>
          <a:p>
            <a:r>
              <a:rPr lang="ja-JP" altLang="ja-JP" dirty="0"/>
              <a:t>さまざまな直接民主主義と協力の経験</a:t>
            </a:r>
          </a:p>
          <a:p>
            <a:endParaRPr kumimoji="1" lang="ja-JP" altLang="en-US" dirty="0"/>
          </a:p>
        </p:txBody>
      </p:sp>
    </p:spTree>
    <p:extLst>
      <p:ext uri="{BB962C8B-B14F-4D97-AF65-F5344CB8AC3E}">
        <p14:creationId xmlns:p14="http://schemas.microsoft.com/office/powerpoint/2010/main" val="241602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lvl="1"/>
            <a:r>
              <a:rPr lang="en-US" altLang="ja-JP" sz="2400" b="1" dirty="0"/>
              <a:t>II</a:t>
            </a:r>
            <a:r>
              <a:rPr lang="ja-JP" altLang="en-US" sz="2400" b="1" dirty="0"/>
              <a:t>新しい政治</a:t>
            </a:r>
            <a:r>
              <a:rPr lang="ja-JP" altLang="ja-JP" sz="2400" b="1" dirty="0"/>
              <a:t>新しい政治について理論的な手掛かり：「ラディカルな改良主義」</a:t>
            </a:r>
          </a:p>
        </p:txBody>
      </p:sp>
      <p:sp>
        <p:nvSpPr>
          <p:cNvPr id="3" name="コンテンツ プレースホルダー 2"/>
          <p:cNvSpPr>
            <a:spLocks noGrp="1"/>
          </p:cNvSpPr>
          <p:nvPr>
            <p:ph idx="1"/>
          </p:nvPr>
        </p:nvSpPr>
        <p:spPr>
          <a:xfrm>
            <a:off x="296779" y="1921877"/>
            <a:ext cx="10515600" cy="4351338"/>
          </a:xfrm>
        </p:spPr>
        <p:txBody>
          <a:bodyPr>
            <a:normAutofit/>
          </a:bodyPr>
          <a:lstStyle/>
          <a:p>
            <a:r>
              <a:rPr lang="ja-JP" altLang="ja-JP" sz="2000" dirty="0"/>
              <a:t>ドイツの政治学者、ヨアヒム・ヒルシュ、</a:t>
            </a:r>
            <a:r>
              <a:rPr lang="en-US" altLang="ja-JP" sz="2000" dirty="0"/>
              <a:t>1990</a:t>
            </a:r>
            <a:r>
              <a:rPr lang="ja-JP" altLang="ja-JP" sz="2000" dirty="0"/>
              <a:t>年刊行の『資本主義にオルタナティブはないのか？』（木原滋哉・中村健吾訳、ミネルヴァ書房、</a:t>
            </a:r>
            <a:r>
              <a:rPr lang="en-US" altLang="ja-JP" sz="2000" dirty="0"/>
              <a:t>1997</a:t>
            </a:r>
            <a:r>
              <a:rPr lang="ja-JP" altLang="ja-JP" sz="2000" dirty="0"/>
              <a:t>）において提起された</a:t>
            </a:r>
          </a:p>
          <a:p>
            <a:r>
              <a:rPr lang="ja-JP" altLang="ja-JP" sz="2000"/>
              <a:t>資本</a:t>
            </a:r>
            <a:r>
              <a:rPr lang="ja-JP" altLang="ja-JP" sz="2000" dirty="0"/>
              <a:t>主義はそれを超える社会的オルタナティブを自然発生的に生みださない（資本の生産力は新しい社会の物質的基礎にならない）</a:t>
            </a:r>
          </a:p>
          <a:p>
            <a:r>
              <a:rPr lang="ja-JP" altLang="ja-JP" sz="2000" dirty="0"/>
              <a:t>・社会の根本的な変革をめざす運動を、国家権力の掌握を中心に置くことから、生活様式と日常的実践、意識形態や価値観、分業関係や性的関係から成る資本主義的社会編成化（社会的生活過程）の変革に転換すべき</a:t>
            </a:r>
          </a:p>
          <a:p>
            <a:r>
              <a:rPr lang="ja-JP" altLang="ja-JP" sz="2000" dirty="0"/>
              <a:t>・国家の制度改革や政策改革を通じた政治だけでは、資本主義と国家を超える新しい社会秩序につながっていかないー＞</a:t>
            </a:r>
            <a:r>
              <a:rPr lang="en-US" altLang="ja-JP" sz="2000" dirty="0"/>
              <a:t>20</a:t>
            </a:r>
            <a:r>
              <a:rPr lang="ja-JP" altLang="ja-JP" sz="2000" dirty="0"/>
              <a:t>世紀後半の社会民主主義政党や緑の党の限界</a:t>
            </a:r>
          </a:p>
          <a:p>
            <a:endParaRPr kumimoji="1" lang="ja-JP" altLang="en-US" sz="2000" dirty="0"/>
          </a:p>
        </p:txBody>
      </p:sp>
    </p:spTree>
    <p:extLst>
      <p:ext uri="{BB962C8B-B14F-4D97-AF65-F5344CB8AC3E}">
        <p14:creationId xmlns:p14="http://schemas.microsoft.com/office/powerpoint/2010/main" val="112349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a:t>国家や政党から独立した自律的公共圏の創出</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ja-JP" dirty="0"/>
              <a:t>グラムシの市民社会の漸次的な改造としての陣地戦の概念をアップデートする試み</a:t>
            </a:r>
          </a:p>
          <a:p>
            <a:r>
              <a:rPr lang="ja-JP" altLang="ja-JP" dirty="0"/>
              <a:t>・</a:t>
            </a:r>
            <a:r>
              <a:rPr lang="en-US" altLang="ja-JP" dirty="0"/>
              <a:t>\</a:t>
            </a:r>
            <a:r>
              <a:rPr lang="ja-JP" altLang="ja-JP" dirty="0"/>
              <a:t>国家と政党に還元される政治から解放された政治的実践</a:t>
            </a:r>
          </a:p>
          <a:p>
            <a:r>
              <a:rPr lang="ja-JP" altLang="ja-JP" dirty="0"/>
              <a:t>「政党間競争、選挙算術、官僚制的後見から解放された政治的討論や実践」（ヒルシュ</a:t>
            </a:r>
            <a:r>
              <a:rPr lang="en-US" altLang="ja-JP" dirty="0"/>
              <a:t>1997</a:t>
            </a:r>
            <a:r>
              <a:rPr lang="ja-JP" altLang="ja-JP" dirty="0"/>
              <a:t>：</a:t>
            </a:r>
            <a:r>
              <a:rPr lang="en-US" altLang="ja-JP" dirty="0"/>
              <a:t>191</a:t>
            </a:r>
            <a:r>
              <a:rPr lang="ja-JP" altLang="ja-JP" dirty="0"/>
              <a:t>）の必要性と</a:t>
            </a:r>
          </a:p>
          <a:p>
            <a:r>
              <a:rPr lang="ja-JP" altLang="ja-JP" dirty="0"/>
              <a:t>それを具体化する国家や政党から独立した自律的公共圏の創出を提起</a:t>
            </a:r>
          </a:p>
          <a:p>
            <a:r>
              <a:rPr lang="ja-JP" altLang="ja-JP" dirty="0"/>
              <a:t>・協同組合などから成るオルタナティブ経済の発展：新しい社会編成化形態をつくるうえで大きな役割を果たす</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799621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III</a:t>
            </a:r>
            <a:r>
              <a:rPr lang="ja-JP" altLang="ja-JP" dirty="0"/>
              <a:t>　国家権力とコモニング</a:t>
            </a:r>
            <a:endParaRPr kumimoji="1" lang="ja-JP" altLang="en-US" dirty="0"/>
          </a:p>
        </p:txBody>
      </p:sp>
      <p:sp>
        <p:nvSpPr>
          <p:cNvPr id="3" name="コンテンツ プレースホルダー 2"/>
          <p:cNvSpPr>
            <a:spLocks noGrp="1"/>
          </p:cNvSpPr>
          <p:nvPr>
            <p:ph idx="1"/>
          </p:nvPr>
        </p:nvSpPr>
        <p:spPr/>
        <p:txBody>
          <a:bodyPr>
            <a:normAutofit fontScale="85000" lnSpcReduction="10000"/>
          </a:bodyPr>
          <a:lstStyle/>
          <a:p>
            <a:pPr lvl="2"/>
            <a:endParaRPr lang="ja-JP" altLang="ja-JP" dirty="0"/>
          </a:p>
          <a:p>
            <a:r>
              <a:rPr lang="en-US" altLang="ja-JP" dirty="0"/>
              <a:t>1</a:t>
            </a:r>
            <a:r>
              <a:rPr lang="ja-JP" altLang="ja-JP" dirty="0"/>
              <a:t>国家とコモンズ</a:t>
            </a:r>
          </a:p>
          <a:p>
            <a:r>
              <a:rPr lang="ja-JP" altLang="ja-JP" dirty="0"/>
              <a:t>国家権力とコモンズの関係：基本的には対立的</a:t>
            </a:r>
          </a:p>
          <a:p>
            <a:r>
              <a:rPr lang="ja-JP" altLang="ja-JP" dirty="0"/>
              <a:t>種子コモンズ（農産物の種子の多様性）の囲い込みを支援</a:t>
            </a:r>
          </a:p>
          <a:p>
            <a:r>
              <a:rPr lang="ja-JP" altLang="ja-JP" dirty="0"/>
              <a:t>知的財産権を強化・拡大して</a:t>
            </a:r>
            <a:r>
              <a:rPr lang="en-US" altLang="ja-JP" dirty="0"/>
              <a:t>GAFA</a:t>
            </a:r>
            <a:r>
              <a:rPr lang="ja-JP" altLang="ja-JP" dirty="0"/>
              <a:t>によるデジタル・コモンズの囲い込みを擁護</a:t>
            </a:r>
          </a:p>
          <a:p>
            <a:r>
              <a:rPr lang="ja-JP" altLang="ja-JP" dirty="0"/>
              <a:t>国家権力をコモンズ支援の方向に変える第一歩：オストロムが提唱したコモンズの成功のための</a:t>
            </a:r>
            <a:r>
              <a:rPr lang="en-US" altLang="ja-JP" dirty="0"/>
              <a:t>8</a:t>
            </a:r>
            <a:r>
              <a:rPr lang="ja-JP" altLang="ja-JP" dirty="0" err="1"/>
              <a:t>つの</a:t>
            </a:r>
            <a:r>
              <a:rPr lang="ja-JP" altLang="ja-JP" dirty="0"/>
              <a:t>制度原則（自主的に利用ルールを設定するコモンズの権利が政府によって侵害されないこと</a:t>
            </a:r>
            <a:r>
              <a:rPr lang="en-US" altLang="ja-JP"/>
              <a:t>)</a:t>
            </a:r>
            <a:endParaRPr lang="ja-JP" altLang="ja-JP" dirty="0"/>
          </a:p>
          <a:p>
            <a:r>
              <a:rPr lang="ja-JP" altLang="ja-JP" dirty="0"/>
              <a:t>ルールが地域的条件に適合していることなどを国家当局や政治家に認めさせること、官僚組織に対する最小限の要請：共用資源の利用者が自分たちのルールとガバナンス体制を考案する権利を脅かさないこと</a:t>
            </a:r>
            <a:r>
              <a:rPr lang="en-US" altLang="ja-JP" dirty="0"/>
              <a:t>(</a:t>
            </a:r>
            <a:r>
              <a:rPr lang="en-US" altLang="ja-JP" dirty="0" err="1"/>
              <a:t>Bollier</a:t>
            </a:r>
            <a:r>
              <a:rPr lang="en-US" altLang="ja-JP" dirty="0"/>
              <a:t> et Helfrich2022:302)</a:t>
            </a:r>
            <a:r>
              <a:rPr lang="ja-JP" altLang="ja-JP" dirty="0" err="1"/>
              <a:t>。</a:t>
            </a:r>
            <a:endParaRPr lang="ja-JP" altLang="ja-JP" dirty="0"/>
          </a:p>
          <a:p>
            <a:endParaRPr kumimoji="1" lang="ja-JP" altLang="en-US" dirty="0"/>
          </a:p>
        </p:txBody>
      </p:sp>
    </p:spTree>
    <p:extLst>
      <p:ext uri="{BB962C8B-B14F-4D97-AF65-F5344CB8AC3E}">
        <p14:creationId xmlns:p14="http://schemas.microsoft.com/office/powerpoint/2010/main" val="1983113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国家の新しい役割</a:t>
            </a:r>
            <a:endParaRPr kumimoji="1" lang="ja-JP" altLang="en-US" dirty="0"/>
          </a:p>
        </p:txBody>
      </p:sp>
      <p:sp>
        <p:nvSpPr>
          <p:cNvPr id="3" name="コンテンツ プレースホルダー 2"/>
          <p:cNvSpPr>
            <a:spLocks noGrp="1"/>
          </p:cNvSpPr>
          <p:nvPr>
            <p:ph idx="1"/>
          </p:nvPr>
        </p:nvSpPr>
        <p:spPr/>
        <p:txBody>
          <a:bodyPr/>
          <a:lstStyle/>
          <a:p>
            <a:r>
              <a:rPr lang="ja-JP" altLang="ja-JP" dirty="0"/>
              <a:t>コモニングが社会関係としての国家</a:t>
            </a:r>
            <a:r>
              <a:rPr lang="ja-JP" altLang="ja-JP"/>
              <a:t>に働きかけ</a:t>
            </a:r>
            <a:r>
              <a:rPr lang="ja-JP" altLang="en-US"/>
              <a:t>、</a:t>
            </a:r>
            <a:r>
              <a:rPr lang="ja-JP" altLang="ja-JP"/>
              <a:t>コモンズ</a:t>
            </a:r>
            <a:r>
              <a:rPr lang="ja-JP" altLang="ja-JP" dirty="0"/>
              <a:t>を支援する法律やインフラ整備を引き出せるかどうかは、日常生活を脱商品化するコモンズが市場経済より優れていることを普通の人びとにどれだけ理解してもらえるかどうかにかかっている</a:t>
            </a:r>
          </a:p>
          <a:p>
            <a:r>
              <a:rPr lang="ja-JP" altLang="ja-JP" dirty="0"/>
              <a:t>国家の新しい役割としてポール・メイソンが言うような「非市場経済省」（メイソン</a:t>
            </a:r>
            <a:r>
              <a:rPr lang="en-US" altLang="ja-JP" dirty="0"/>
              <a:t>2017</a:t>
            </a:r>
            <a:r>
              <a:rPr lang="ja-JP" altLang="ja-JP" dirty="0"/>
              <a:t>：</a:t>
            </a:r>
            <a:r>
              <a:rPr lang="en-US" altLang="ja-JP" dirty="0"/>
              <a:t>448</a:t>
            </a:r>
            <a:r>
              <a:rPr lang="ja-JP" altLang="ja-JP" dirty="0"/>
              <a:t>－</a:t>
            </a:r>
            <a:r>
              <a:rPr lang="en-US" altLang="ja-JP" dirty="0"/>
              <a:t>449</a:t>
            </a:r>
            <a:r>
              <a:rPr lang="ja-JP" altLang="ja-JP" dirty="0"/>
              <a:t>）を設置させるには、普通の人びとのあいだに消費者の立場を超える社会運動が浸透する必要</a:t>
            </a:r>
          </a:p>
          <a:p>
            <a:endParaRPr kumimoji="1" lang="ja-JP" altLang="en-US" dirty="0"/>
          </a:p>
        </p:txBody>
      </p:sp>
    </p:spTree>
    <p:extLst>
      <p:ext uri="{BB962C8B-B14F-4D97-AF65-F5344CB8AC3E}">
        <p14:creationId xmlns:p14="http://schemas.microsoft.com/office/powerpoint/2010/main" val="116678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２コモニングと新しい政治</a:t>
            </a:r>
            <a:br>
              <a:rPr lang="ja-JP" altLang="ja-JP" dirty="0"/>
            </a:b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ja-JP" dirty="0"/>
              <a:t>国家権力を目標とするのではなく、資本主義的市場経済を超える社会秩序の形成をめざす新しい政治、予示的政治</a:t>
            </a:r>
            <a:r>
              <a:rPr lang="en-US" altLang="ja-JP" dirty="0" err="1"/>
              <a:t>prefigurative</a:t>
            </a:r>
            <a:r>
              <a:rPr lang="en-US" altLang="ja-JP" dirty="0"/>
              <a:t> politics</a:t>
            </a:r>
            <a:r>
              <a:rPr lang="ja-JP" altLang="ja-JP" dirty="0"/>
              <a:t>と呼ばれているものを切り拓くこと</a:t>
            </a:r>
          </a:p>
          <a:p>
            <a:r>
              <a:rPr lang="ja-JP" altLang="ja-JP" dirty="0"/>
              <a:t>コモニングにとってもっとも重要な目標―＞選挙や革命を通じて国家権力を握ることではない</a:t>
            </a:r>
          </a:p>
          <a:p>
            <a:r>
              <a:rPr lang="ja-JP" altLang="ja-JP" dirty="0"/>
              <a:t>民主的手段によって国家権力を掌握した左派の歴史の教訓</a:t>
            </a:r>
          </a:p>
          <a:p>
            <a:r>
              <a:rPr lang="en-US" altLang="ja-JP" dirty="0"/>
              <a:t>2015</a:t>
            </a:r>
            <a:r>
              <a:rPr lang="ja-JP" altLang="ja-JP" dirty="0"/>
              <a:t>年におけるギリシャの左派連合、シリザの選挙での勝利とその後の挫折―＞国家主権は他の覇権的諸国家の利害や国際的金融市場の権力に従属している、だから選挙によって政権を獲得するだけでは新しい社会秩序を生みだすことはできない</a:t>
            </a:r>
          </a:p>
          <a:p>
            <a:r>
              <a:rPr lang="ja-JP" altLang="ja-JP" dirty="0"/>
              <a:t>先住民出身の大統領モラリスを生みだしたボリビアの選挙：国家権力が諸国家システムと国際的金融市場の要請を無視できないことを示す</a:t>
            </a:r>
          </a:p>
          <a:p>
            <a:r>
              <a:rPr lang="ja-JP" altLang="ja-JP"/>
              <a:t>したがって</a:t>
            </a:r>
            <a:r>
              <a:rPr lang="ja-JP" altLang="ja-JP" dirty="0"/>
              <a:t>、革命（選挙による権力獲得も含む）と改革という国家権力をめぐる政治を超えた新しい政治が求められている</a:t>
            </a:r>
            <a:r>
              <a:rPr lang="en-US" altLang="ja-JP" dirty="0"/>
              <a:t>(</a:t>
            </a:r>
            <a:r>
              <a:rPr lang="en-US" altLang="ja-JP" dirty="0" err="1"/>
              <a:t>Bollier</a:t>
            </a:r>
            <a:r>
              <a:rPr lang="en-US" altLang="ja-JP" dirty="0"/>
              <a:t> et Helfrich2022:296</a:t>
            </a:r>
            <a:r>
              <a:rPr lang="ja-JP" altLang="ja-JP" dirty="0"/>
              <a:t>－</a:t>
            </a:r>
            <a:r>
              <a:rPr lang="en-US" altLang="ja-JP" dirty="0"/>
              <a:t>299)</a:t>
            </a:r>
            <a:endParaRPr lang="ja-JP" altLang="ja-JP" dirty="0"/>
          </a:p>
          <a:p>
            <a:endParaRPr kumimoji="1" lang="ja-JP" altLang="en-US" dirty="0"/>
          </a:p>
        </p:txBody>
      </p:sp>
    </p:spTree>
    <p:extLst>
      <p:ext uri="{BB962C8B-B14F-4D97-AF65-F5344CB8AC3E}">
        <p14:creationId xmlns:p14="http://schemas.microsoft.com/office/powerpoint/2010/main" val="153159387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2978</Words>
  <Application>Microsoft Office PowerPoint</Application>
  <PresentationFormat>ワイド画面</PresentationFormat>
  <Paragraphs>153</Paragraphs>
  <Slides>21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Arial</vt:lpstr>
      <vt:lpstr>Calibri</vt:lpstr>
      <vt:lpstr>Calibri Light</vt:lpstr>
      <vt:lpstr>Century</vt:lpstr>
      <vt:lpstr>Office テーマ</vt:lpstr>
      <vt:lpstr>第3講　ポスト資本主義の政治</vt:lpstr>
      <vt:lpstr>I　反資本主義の４つの戦略の一つとしての「資本主義を浸食する」 </vt:lpstr>
      <vt:lpstr>「資本主義を破壊する」戦略の失敗</vt:lpstr>
      <vt:lpstr>「資本主義を浸食する」</vt:lpstr>
      <vt:lpstr>II新しい政治新しい政治について理論的な手掛かり：「ラディカルな改良主義」</vt:lpstr>
      <vt:lpstr>国家や政党から独立した自律的公共圏の創出</vt:lpstr>
      <vt:lpstr>III　国家権力とコモニング</vt:lpstr>
      <vt:lpstr>国家の新しい役割</vt:lpstr>
      <vt:lpstr>２コモニングと新しい政治 </vt:lpstr>
      <vt:lpstr>３コモニングと予示的政治形態</vt:lpstr>
      <vt:lpstr>２）ボリビアのアイユ民主主義Ayllu Democracy</vt:lpstr>
      <vt:lpstr>３）チェコセソラ(Cecosesola)</vt:lpstr>
      <vt:lpstr>IV　新しい政治としての予示的政治</vt:lpstr>
      <vt:lpstr>2　予示的政治の実例:バルセロナ</vt:lpstr>
      <vt:lpstr>スーパーブロック・プロジェクト</vt:lpstr>
      <vt:lpstr>V　ポスト資本主義の民主主義――評議会と連合主義の理論と歴史 </vt:lpstr>
      <vt:lpstr>２　ハンナ・アーレントの評議会制論</vt:lpstr>
      <vt:lpstr>４ロジャヴァ革命と民主的連合主義 </vt:lpstr>
      <vt:lpstr>民主主義的連合主義</vt:lpstr>
      <vt:lpstr>参考文献</vt:lpstr>
      <vt:lpstr>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第3講　ポスト資本主義の政治</dc:title>
  <dc:creator>Microsoft アカウント</dc:creator>
  <cp:lastModifiedBy>日出治 斉藤</cp:lastModifiedBy>
  <cp:revision>43</cp:revision>
  <dcterms:created xsi:type="dcterms:W3CDTF">2024-09-22T06:21:14Z</dcterms:created>
  <dcterms:modified xsi:type="dcterms:W3CDTF">2024-09-23T02:24:25Z</dcterms:modified>
</cp:coreProperties>
</file>